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6858000" cy="12192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32" userDrawn="1">
          <p15:clr>
            <a:srgbClr val="A4A3A4"/>
          </p15:clr>
        </p15:guide>
        <p15:guide id="2" orient="horz"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lome HEURTEBISE" initials="SH" lastIdx="4" clrIdx="0">
    <p:extLst>
      <p:ext uri="{19B8F6BF-5375-455C-9EA6-DF929625EA0E}">
        <p15:presenceInfo xmlns:p15="http://schemas.microsoft.com/office/powerpoint/2012/main" userId="S-1-5-21-3931470276-2260739942-35123635-6334" providerId="AD"/>
      </p:ext>
    </p:extLst>
  </p:cmAuthor>
  <p:cmAuthor id="2" name="Constance Devillers" initials="CD" lastIdx="11" clrIdx="1">
    <p:extLst>
      <p:ext uri="{19B8F6BF-5375-455C-9EA6-DF929625EA0E}">
        <p15:presenceInfo xmlns:p15="http://schemas.microsoft.com/office/powerpoint/2012/main" userId="S-1-5-21-3156515295-2981999748-3710368206-2276" providerId="AD"/>
      </p:ext>
    </p:extLst>
  </p:cmAuthor>
  <p:cmAuthor id="3" name="Marie GRETHEL" initials="MG" lastIdx="10" clrIdx="2">
    <p:extLst>
      <p:ext uri="{19B8F6BF-5375-455C-9EA6-DF929625EA0E}">
        <p15:presenceInfo xmlns:p15="http://schemas.microsoft.com/office/powerpoint/2012/main" userId="Marie GRETHE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3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3" autoAdjust="0"/>
    <p:restoredTop sz="94660"/>
  </p:normalViewPr>
  <p:slideViewPr>
    <p:cSldViewPr snapToGrid="0">
      <p:cViewPr varScale="1">
        <p:scale>
          <a:sx n="50" d="100"/>
          <a:sy n="50" d="100"/>
        </p:scale>
        <p:origin x="2774" y="58"/>
      </p:cViewPr>
      <p:guideLst>
        <p:guide pos="232"/>
        <p:guide orient="horz"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48DE17-8778-4DC5-8BCB-FE5B36F0D558}" type="datetimeFigureOut">
              <a:rPr lang="fr-FR" smtClean="0"/>
              <a:t>19/01/2024</a:t>
            </a:fld>
            <a:endParaRPr lang="fr-FR"/>
          </a:p>
        </p:txBody>
      </p:sp>
      <p:sp>
        <p:nvSpPr>
          <p:cNvPr id="4" name="Espace réservé de l'image des diapositives 3"/>
          <p:cNvSpPr>
            <a:spLocks noGrp="1" noRot="1" noChangeAspect="1"/>
          </p:cNvSpPr>
          <p:nvPr>
            <p:ph type="sldImg" idx="2"/>
          </p:nvPr>
        </p:nvSpPr>
        <p:spPr>
          <a:xfrm>
            <a:off x="2560638" y="1143000"/>
            <a:ext cx="17367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DBDF1A-E3B5-438B-9914-191486374525}" type="slidenum">
              <a:rPr lang="fr-FR" smtClean="0"/>
              <a:t>‹N°›</a:t>
            </a:fld>
            <a:endParaRPr lang="fr-FR"/>
          </a:p>
        </p:txBody>
      </p:sp>
    </p:spTree>
    <p:extLst>
      <p:ext uri="{BB962C8B-B14F-4D97-AF65-F5344CB8AC3E}">
        <p14:creationId xmlns:p14="http://schemas.microsoft.com/office/powerpoint/2010/main" val="1346244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CC9136AE-2615-4371-BC6A-DFA7185441F2}" type="datetimeFigureOut">
              <a:rPr lang="fr-FR" smtClean="0"/>
              <a:t>19/01/2024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BF837E-C96D-4EAB-BF6D-EA38243E0539}" type="slidenum">
              <a:rPr lang="fr-FR" smtClean="0"/>
              <a:t>‹N°›</a:t>
            </a:fld>
            <a:endParaRPr lang="fr-FR"/>
          </a:p>
        </p:txBody>
      </p:sp>
    </p:spTree>
    <p:extLst>
      <p:ext uri="{BB962C8B-B14F-4D97-AF65-F5344CB8AC3E}">
        <p14:creationId xmlns:p14="http://schemas.microsoft.com/office/powerpoint/2010/main" val="2740455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C9136AE-2615-4371-BC6A-DFA7185441F2}" type="datetimeFigureOut">
              <a:rPr lang="fr-FR" smtClean="0"/>
              <a:t>19/01/2024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BF837E-C96D-4EAB-BF6D-EA38243E0539}" type="slidenum">
              <a:rPr lang="fr-FR" smtClean="0"/>
              <a:t>‹N°›</a:t>
            </a:fld>
            <a:endParaRPr lang="fr-FR"/>
          </a:p>
        </p:txBody>
      </p:sp>
    </p:spTree>
    <p:extLst>
      <p:ext uri="{BB962C8B-B14F-4D97-AF65-F5344CB8AC3E}">
        <p14:creationId xmlns:p14="http://schemas.microsoft.com/office/powerpoint/2010/main" val="975874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C9136AE-2615-4371-BC6A-DFA7185441F2}" type="datetimeFigureOut">
              <a:rPr lang="fr-FR" smtClean="0"/>
              <a:t>19/01/2024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BF837E-C96D-4EAB-BF6D-EA38243E0539}" type="slidenum">
              <a:rPr lang="fr-FR" smtClean="0"/>
              <a:t>‹N°›</a:t>
            </a:fld>
            <a:endParaRPr lang="fr-FR"/>
          </a:p>
        </p:txBody>
      </p:sp>
    </p:spTree>
    <p:extLst>
      <p:ext uri="{BB962C8B-B14F-4D97-AF65-F5344CB8AC3E}">
        <p14:creationId xmlns:p14="http://schemas.microsoft.com/office/powerpoint/2010/main" val="432608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C9136AE-2615-4371-BC6A-DFA7185441F2}" type="datetimeFigureOut">
              <a:rPr lang="fr-FR" smtClean="0"/>
              <a:t>19/01/2024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BF837E-C96D-4EAB-BF6D-EA38243E0539}" type="slidenum">
              <a:rPr lang="fr-FR" smtClean="0"/>
              <a:t>‹N°›</a:t>
            </a:fld>
            <a:endParaRPr lang="fr-FR"/>
          </a:p>
        </p:txBody>
      </p:sp>
    </p:spTree>
    <p:extLst>
      <p:ext uri="{BB962C8B-B14F-4D97-AF65-F5344CB8AC3E}">
        <p14:creationId xmlns:p14="http://schemas.microsoft.com/office/powerpoint/2010/main" val="3975728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C9136AE-2615-4371-BC6A-DFA7185441F2}" type="datetimeFigureOut">
              <a:rPr lang="fr-FR" smtClean="0"/>
              <a:t>19/01/2024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BF837E-C96D-4EAB-BF6D-EA38243E0539}" type="slidenum">
              <a:rPr lang="fr-FR" smtClean="0"/>
              <a:t>‹N°›</a:t>
            </a:fld>
            <a:endParaRPr lang="fr-FR"/>
          </a:p>
        </p:txBody>
      </p:sp>
    </p:spTree>
    <p:extLst>
      <p:ext uri="{BB962C8B-B14F-4D97-AF65-F5344CB8AC3E}">
        <p14:creationId xmlns:p14="http://schemas.microsoft.com/office/powerpoint/2010/main" val="3556390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C9136AE-2615-4371-BC6A-DFA7185441F2}" type="datetimeFigureOut">
              <a:rPr lang="fr-FR" smtClean="0"/>
              <a:t>19/01/2024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5BF837E-C96D-4EAB-BF6D-EA38243E0539}" type="slidenum">
              <a:rPr lang="fr-FR" smtClean="0"/>
              <a:t>‹N°›</a:t>
            </a:fld>
            <a:endParaRPr lang="fr-FR"/>
          </a:p>
        </p:txBody>
      </p:sp>
    </p:spTree>
    <p:extLst>
      <p:ext uri="{BB962C8B-B14F-4D97-AF65-F5344CB8AC3E}">
        <p14:creationId xmlns:p14="http://schemas.microsoft.com/office/powerpoint/2010/main" val="1260270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72381" y="4453467"/>
            <a:ext cx="2901255" cy="6550379"/>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71863" y="4453467"/>
            <a:ext cx="2915543" cy="6550379"/>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C9136AE-2615-4371-BC6A-DFA7185441F2}" type="datetimeFigureOut">
              <a:rPr lang="fr-FR" smtClean="0"/>
              <a:t>19/01/2024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5BF837E-C96D-4EAB-BF6D-EA38243E0539}" type="slidenum">
              <a:rPr lang="fr-FR" smtClean="0"/>
              <a:t>‹N°›</a:t>
            </a:fld>
            <a:endParaRPr lang="fr-FR"/>
          </a:p>
        </p:txBody>
      </p:sp>
    </p:spTree>
    <p:extLst>
      <p:ext uri="{BB962C8B-B14F-4D97-AF65-F5344CB8AC3E}">
        <p14:creationId xmlns:p14="http://schemas.microsoft.com/office/powerpoint/2010/main" val="154223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C9136AE-2615-4371-BC6A-DFA7185441F2}" type="datetimeFigureOut">
              <a:rPr lang="fr-FR" smtClean="0"/>
              <a:t>19/01/2024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5BF837E-C96D-4EAB-BF6D-EA38243E0539}" type="slidenum">
              <a:rPr lang="fr-FR" smtClean="0"/>
              <a:t>‹N°›</a:t>
            </a:fld>
            <a:endParaRPr lang="fr-FR"/>
          </a:p>
        </p:txBody>
      </p:sp>
    </p:spTree>
    <p:extLst>
      <p:ext uri="{BB962C8B-B14F-4D97-AF65-F5344CB8AC3E}">
        <p14:creationId xmlns:p14="http://schemas.microsoft.com/office/powerpoint/2010/main" val="2331736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9136AE-2615-4371-BC6A-DFA7185441F2}" type="datetimeFigureOut">
              <a:rPr lang="fr-FR" smtClean="0"/>
              <a:t>19/01/2024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5BF837E-C96D-4EAB-BF6D-EA38243E0539}" type="slidenum">
              <a:rPr lang="fr-FR" smtClean="0"/>
              <a:t>‹N°›</a:t>
            </a:fld>
            <a:endParaRPr lang="fr-FR"/>
          </a:p>
        </p:txBody>
      </p:sp>
    </p:spTree>
    <p:extLst>
      <p:ext uri="{BB962C8B-B14F-4D97-AF65-F5344CB8AC3E}">
        <p14:creationId xmlns:p14="http://schemas.microsoft.com/office/powerpoint/2010/main" val="1773511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CC9136AE-2615-4371-BC6A-DFA7185441F2}" type="datetimeFigureOut">
              <a:rPr lang="fr-FR" smtClean="0"/>
              <a:t>19/01/2024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5BF837E-C96D-4EAB-BF6D-EA38243E0539}" type="slidenum">
              <a:rPr lang="fr-FR" smtClean="0"/>
              <a:t>‹N°›</a:t>
            </a:fld>
            <a:endParaRPr lang="fr-FR"/>
          </a:p>
        </p:txBody>
      </p:sp>
    </p:spTree>
    <p:extLst>
      <p:ext uri="{BB962C8B-B14F-4D97-AF65-F5344CB8AC3E}">
        <p14:creationId xmlns:p14="http://schemas.microsoft.com/office/powerpoint/2010/main" val="227440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CC9136AE-2615-4371-BC6A-DFA7185441F2}" type="datetimeFigureOut">
              <a:rPr lang="fr-FR" smtClean="0"/>
              <a:t>19/01/2024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5BF837E-C96D-4EAB-BF6D-EA38243E0539}" type="slidenum">
              <a:rPr lang="fr-FR" smtClean="0"/>
              <a:t>‹N°›</a:t>
            </a:fld>
            <a:endParaRPr lang="fr-FR"/>
          </a:p>
        </p:txBody>
      </p:sp>
    </p:spTree>
    <p:extLst>
      <p:ext uri="{BB962C8B-B14F-4D97-AF65-F5344CB8AC3E}">
        <p14:creationId xmlns:p14="http://schemas.microsoft.com/office/powerpoint/2010/main" val="3710258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CC9136AE-2615-4371-BC6A-DFA7185441F2}" type="datetimeFigureOut">
              <a:rPr lang="fr-FR" smtClean="0"/>
              <a:t>19/01/2024</a:t>
            </a:fld>
            <a:endParaRPr lang="fr-FR"/>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B5BF837E-C96D-4EAB-BF6D-EA38243E0539}" type="slidenum">
              <a:rPr lang="fr-FR" smtClean="0"/>
              <a:t>‹N°›</a:t>
            </a:fld>
            <a:endParaRPr lang="fr-FR"/>
          </a:p>
        </p:txBody>
      </p:sp>
    </p:spTree>
    <p:extLst>
      <p:ext uri="{BB962C8B-B14F-4D97-AF65-F5344CB8AC3E}">
        <p14:creationId xmlns:p14="http://schemas.microsoft.com/office/powerpoint/2010/main" val="35997154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uriopss-grandest.fr/sites/default/files/users/u.alsace/modele_bilan_nominatif.docx" TargetMode="External"/><Relationship Id="rId3" Type="http://schemas.openxmlformats.org/officeDocument/2006/relationships/hyperlink" Target="https://www.uriopss-grandest.fr/sites/default/files/users/u.alsace/vf_fiche_navette_complete_uriopss_ge_-_sc2s_vf.docx" TargetMode="External"/><Relationship Id="rId7" Type="http://schemas.openxmlformats.org/officeDocument/2006/relationships/image" Target="../media/image3.png"/><Relationship Id="rId2" Type="http://schemas.openxmlformats.org/officeDocument/2006/relationships/hyperlink" Target="https://www.uriopss-grandest.fr/sites/default/files/page/fichiers/catalogue_des_missions.pdf" TargetMode="External"/><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1.png"/><Relationship Id="rId4" Type="http://schemas.openxmlformats.org/officeDocument/2006/relationships/hyperlink" Target="mailto:secretariat@uriopss-grandest.fr" TargetMode="External"/><Relationship Id="rId9" Type="http://schemas.openxmlformats.org/officeDocument/2006/relationships/image" Target="../media/image4.JPG"/></Relationships>
</file>

<file path=ppt/slides/_rels/slide2.xml.rels><?xml version="1.0" encoding="UTF-8" standalone="yes"?>
<Relationships xmlns="http://schemas.openxmlformats.org/package/2006/relationships"><Relationship Id="rId8" Type="http://schemas.openxmlformats.org/officeDocument/2006/relationships/hyperlink" Target="mailto:lperry@sc-solidariteseniors.fr" TargetMode="External"/><Relationship Id="rId13" Type="http://schemas.openxmlformats.org/officeDocument/2006/relationships/image" Target="../media/image3.png"/><Relationship Id="rId3" Type="http://schemas.openxmlformats.org/officeDocument/2006/relationships/hyperlink" Target="mailto:aberbuto@sc-solidariteseniors.fr" TargetMode="External"/><Relationship Id="rId7" Type="http://schemas.openxmlformats.org/officeDocument/2006/relationships/hyperlink" Target="mailto:machard@sc-solidariteseniors.fr" TargetMode="External"/><Relationship Id="rId12" Type="http://schemas.openxmlformats.org/officeDocument/2006/relationships/hyperlink" Target="mailto:m.grethel@uriopss-grandest.fr" TargetMode="External"/><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hyperlink" Target="mailto:jthunin@sc-solidariteseniors.fr" TargetMode="External"/><Relationship Id="rId11" Type="http://schemas.openxmlformats.org/officeDocument/2006/relationships/hyperlink" Target="mailto:cdevillers@sc-solidariteseniors.fr" TargetMode="External"/><Relationship Id="rId5" Type="http://schemas.openxmlformats.org/officeDocument/2006/relationships/hyperlink" Target="mailto:jrenaudin@sc-solidariteseniors.fr" TargetMode="External"/><Relationship Id="rId15" Type="http://schemas.openxmlformats.org/officeDocument/2006/relationships/image" Target="../media/image4.JPG"/><Relationship Id="rId10" Type="http://schemas.openxmlformats.org/officeDocument/2006/relationships/hyperlink" Target="mailto:lvincendeau@sc-solidariteseniors.fr" TargetMode="External"/><Relationship Id="rId4" Type="http://schemas.openxmlformats.org/officeDocument/2006/relationships/hyperlink" Target="mailto:fromano@sc-solidariteseniors.fr" TargetMode="External"/><Relationship Id="rId9" Type="http://schemas.openxmlformats.org/officeDocument/2006/relationships/hyperlink" Target="mailto:mcortin@sc-solidariteseniors.fr" TargetMode="External"/><Relationship Id="rId1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4351" y="822019"/>
            <a:ext cx="5307290" cy="322845"/>
          </a:xfrm>
          <a:prstGeom prst="rect">
            <a:avLst/>
          </a:prstGeom>
        </p:spPr>
        <p:txBody>
          <a:bodyPr wrap="square">
            <a:spAutoFit/>
          </a:bodyPr>
          <a:lstStyle/>
          <a:p>
            <a:pPr lvl="0">
              <a:lnSpc>
                <a:spcPct val="107000"/>
              </a:lnSpc>
            </a:pPr>
            <a:r>
              <a:rPr lang="fr-FR" sz="1400" b="1" dirty="0">
                <a:latin typeface="Helvetica" panose="020B0604020202020204" pitchFamily="34" charset="0"/>
                <a:ea typeface="Calibri" panose="020F0502020204030204" pitchFamily="34" charset="0"/>
                <a:cs typeface="Times New Roman" panose="02020603050405020304" pitchFamily="18" charset="0"/>
              </a:rPr>
              <a:t>Les étapes pour accueillir un binôme de </a:t>
            </a:r>
            <a:r>
              <a:rPr lang="fr-FR" sz="1400" b="1" dirty="0" smtClean="0">
                <a:latin typeface="Helvetica" panose="020B0604020202020204" pitchFamily="34" charset="0"/>
                <a:ea typeface="Calibri" panose="020F0502020204030204" pitchFamily="34" charset="0"/>
                <a:cs typeface="Times New Roman" panose="02020603050405020304" pitchFamily="18" charset="0"/>
              </a:rPr>
              <a:t>jeunes en SC2S </a:t>
            </a:r>
            <a:endParaRPr lang="fr-FR" sz="14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Ellipse 5"/>
          <p:cNvSpPr/>
          <p:nvPr/>
        </p:nvSpPr>
        <p:spPr>
          <a:xfrm>
            <a:off x="149023" y="1217504"/>
            <a:ext cx="468000" cy="468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cs typeface="Arial" panose="020B0604020202020204" pitchFamily="34" charset="0"/>
              </a:rPr>
              <a:t>1</a:t>
            </a:r>
          </a:p>
        </p:txBody>
      </p:sp>
      <p:sp>
        <p:nvSpPr>
          <p:cNvPr id="7" name="Ellipse 6"/>
          <p:cNvSpPr/>
          <p:nvPr/>
        </p:nvSpPr>
        <p:spPr>
          <a:xfrm>
            <a:off x="149023" y="1917721"/>
            <a:ext cx="468000" cy="468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cs typeface="Arial" panose="020B0604020202020204" pitchFamily="34" charset="0"/>
              </a:rPr>
              <a:t>2</a:t>
            </a:r>
          </a:p>
        </p:txBody>
      </p:sp>
      <p:sp>
        <p:nvSpPr>
          <p:cNvPr id="8" name="Ellipse 7"/>
          <p:cNvSpPr/>
          <p:nvPr/>
        </p:nvSpPr>
        <p:spPr>
          <a:xfrm>
            <a:off x="149023" y="2792599"/>
            <a:ext cx="468000" cy="468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cs typeface="Arial" panose="020B0604020202020204" pitchFamily="34" charset="0"/>
              </a:rPr>
              <a:t>3</a:t>
            </a:r>
          </a:p>
        </p:txBody>
      </p:sp>
      <p:sp>
        <p:nvSpPr>
          <p:cNvPr id="9" name="Ellipse 8"/>
          <p:cNvSpPr/>
          <p:nvPr/>
        </p:nvSpPr>
        <p:spPr>
          <a:xfrm>
            <a:off x="149023" y="3897701"/>
            <a:ext cx="468000" cy="468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cs typeface="Arial" panose="020B0604020202020204" pitchFamily="34" charset="0"/>
              </a:rPr>
              <a:t>4</a:t>
            </a:r>
          </a:p>
        </p:txBody>
      </p:sp>
      <p:sp>
        <p:nvSpPr>
          <p:cNvPr id="10" name="Rectangle 9"/>
          <p:cNvSpPr/>
          <p:nvPr/>
        </p:nvSpPr>
        <p:spPr>
          <a:xfrm>
            <a:off x="701842" y="1219602"/>
            <a:ext cx="5914280" cy="600164"/>
          </a:xfrm>
          <a:prstGeom prst="rect">
            <a:avLst/>
          </a:prstGeom>
        </p:spPr>
        <p:txBody>
          <a:bodyPr wrap="square">
            <a:spAutoFit/>
          </a:bodyPr>
          <a:lstStyle/>
          <a:p>
            <a:pPr lvl="0" algn="just">
              <a:spcBef>
                <a:spcPts val="300"/>
              </a:spcBef>
            </a:pPr>
            <a:r>
              <a:rPr lang="fr-FR" sz="1100" dirty="0" smtClean="0">
                <a:cs typeface="Arial" panose="020B0604020202020204" pitchFamily="34" charset="0"/>
              </a:rPr>
              <a:t>Le directeur </a:t>
            </a:r>
            <a:r>
              <a:rPr lang="fr-FR" sz="1100" dirty="0">
                <a:cs typeface="Arial" panose="020B0604020202020204" pitchFamily="34" charset="0"/>
              </a:rPr>
              <a:t>d’établissement souhaitant accueillir un binôme de jeunes en SC2S </a:t>
            </a:r>
            <a:r>
              <a:rPr lang="fr-FR" sz="1100" b="1" dirty="0">
                <a:solidFill>
                  <a:srgbClr val="FFBF0D"/>
                </a:solidFill>
                <a:cs typeface="Arial" panose="020B0604020202020204" pitchFamily="34" charset="0"/>
              </a:rPr>
              <a:t>contacte le coordinateur régional de l’AND-SC2S</a:t>
            </a:r>
            <a:r>
              <a:rPr lang="fr-FR" sz="1100" b="1" dirty="0">
                <a:cs typeface="Arial" panose="020B0604020202020204" pitchFamily="34" charset="0"/>
              </a:rPr>
              <a:t> </a:t>
            </a:r>
            <a:r>
              <a:rPr lang="fr-FR" sz="1100" dirty="0">
                <a:cs typeface="Arial" panose="020B0604020202020204" pitchFamily="34" charset="0"/>
              </a:rPr>
              <a:t>(cf. liste des contacts </a:t>
            </a:r>
            <a:r>
              <a:rPr lang="fr-FR" sz="1100" dirty="0" smtClean="0">
                <a:cs typeface="Arial" panose="020B0604020202020204" pitchFamily="34" charset="0"/>
              </a:rPr>
              <a:t>en page 2) </a:t>
            </a:r>
            <a:r>
              <a:rPr lang="fr-FR" sz="1100" dirty="0">
                <a:cs typeface="Arial" panose="020B0604020202020204" pitchFamily="34" charset="0"/>
              </a:rPr>
              <a:t>qui répond à ses premières interrogations et l’oriente vers </a:t>
            </a:r>
            <a:r>
              <a:rPr lang="fr-FR" sz="1100" dirty="0" smtClean="0">
                <a:cs typeface="Arial" panose="020B0604020202020204" pitchFamily="34" charset="0"/>
              </a:rPr>
              <a:t>le chargé </a:t>
            </a:r>
            <a:r>
              <a:rPr lang="fr-FR" sz="1100" dirty="0">
                <a:cs typeface="Arial" panose="020B0604020202020204" pitchFamily="34" charset="0"/>
              </a:rPr>
              <a:t>de développement de son territoire</a:t>
            </a:r>
            <a:r>
              <a:rPr lang="fr-FR" sz="1100" dirty="0" smtClean="0">
                <a:cs typeface="Arial" panose="020B0604020202020204" pitchFamily="34" charset="0"/>
              </a:rPr>
              <a:t>.</a:t>
            </a:r>
            <a:endParaRPr lang="fr-FR" sz="1100" dirty="0">
              <a:cs typeface="Arial" panose="020B0604020202020204" pitchFamily="34" charset="0"/>
            </a:endParaRPr>
          </a:p>
        </p:txBody>
      </p:sp>
      <p:sp>
        <p:nvSpPr>
          <p:cNvPr id="11" name="Rectangle 10"/>
          <p:cNvSpPr/>
          <p:nvPr/>
        </p:nvSpPr>
        <p:spPr>
          <a:xfrm>
            <a:off x="728669" y="3878768"/>
            <a:ext cx="5860626" cy="600164"/>
          </a:xfrm>
          <a:prstGeom prst="rect">
            <a:avLst/>
          </a:prstGeom>
        </p:spPr>
        <p:txBody>
          <a:bodyPr wrap="square">
            <a:spAutoFit/>
          </a:bodyPr>
          <a:lstStyle/>
          <a:p>
            <a:pPr lvl="0" algn="just">
              <a:spcBef>
                <a:spcPts val="300"/>
              </a:spcBef>
            </a:pPr>
            <a:r>
              <a:rPr lang="fr-FR" sz="1100" b="1" dirty="0">
                <a:solidFill>
                  <a:srgbClr val="FFC000"/>
                </a:solidFill>
                <a:cs typeface="Arial" panose="020B0604020202020204" pitchFamily="34" charset="0"/>
              </a:rPr>
              <a:t>La </a:t>
            </a:r>
            <a:r>
              <a:rPr lang="fr-FR" sz="1100" b="1" dirty="0" smtClean="0">
                <a:solidFill>
                  <a:srgbClr val="FFC000"/>
                </a:solidFill>
                <a:cs typeface="Arial" panose="020B0604020202020204" pitchFamily="34" charset="0"/>
              </a:rPr>
              <a:t>structure relaye son annonce et assure le recrutement </a:t>
            </a:r>
            <a:r>
              <a:rPr lang="fr-FR" sz="1100" dirty="0" smtClean="0">
                <a:cs typeface="Arial" panose="020B0604020202020204" pitchFamily="34" charset="0"/>
              </a:rPr>
              <a:t>en étant appuyée par le chargé de développement. La </a:t>
            </a:r>
            <a:r>
              <a:rPr lang="fr-FR" sz="1100" dirty="0">
                <a:cs typeface="Arial" panose="020B0604020202020204" pitchFamily="34" charset="0"/>
              </a:rPr>
              <a:t>structure reçoit les candidatures et dispose d’un espace personnel sur le </a:t>
            </a:r>
            <a:r>
              <a:rPr lang="fr-FR" sz="1100" dirty="0" smtClean="0">
                <a:cs typeface="Arial" panose="020B0604020202020204" pitchFamily="34" charset="0"/>
              </a:rPr>
              <a:t>site</a:t>
            </a:r>
            <a:r>
              <a:rPr lang="fr-FR" sz="1100" dirty="0">
                <a:cs typeface="Arial" panose="020B0604020202020204" pitchFamily="34" charset="0"/>
              </a:rPr>
              <a:t> </a:t>
            </a:r>
            <a:r>
              <a:rPr lang="fr-FR" sz="1100" dirty="0" smtClean="0">
                <a:cs typeface="Arial" panose="020B0604020202020204" pitchFamily="34" charset="0"/>
              </a:rPr>
              <a:t>pour les traiter.</a:t>
            </a:r>
            <a:endParaRPr lang="fr-FR" sz="1100" dirty="0">
              <a:cs typeface="Arial" panose="020B0604020202020204" pitchFamily="34" charset="0"/>
            </a:endParaRPr>
          </a:p>
        </p:txBody>
      </p:sp>
      <p:sp>
        <p:nvSpPr>
          <p:cNvPr id="12" name="Rectangle 11"/>
          <p:cNvSpPr/>
          <p:nvPr/>
        </p:nvSpPr>
        <p:spPr>
          <a:xfrm>
            <a:off x="728669" y="1900553"/>
            <a:ext cx="5914280" cy="769441"/>
          </a:xfrm>
          <a:prstGeom prst="rect">
            <a:avLst/>
          </a:prstGeom>
        </p:spPr>
        <p:txBody>
          <a:bodyPr wrap="square">
            <a:spAutoFit/>
          </a:bodyPr>
          <a:lstStyle/>
          <a:p>
            <a:pPr lvl="0" algn="just"/>
            <a:r>
              <a:rPr lang="fr-FR" sz="1100" dirty="0" smtClean="0">
                <a:cs typeface="Arial" panose="020B0604020202020204" pitchFamily="34" charset="0"/>
              </a:rPr>
              <a:t>Le directeur </a:t>
            </a:r>
            <a:r>
              <a:rPr lang="fr-FR" sz="1100" dirty="0">
                <a:cs typeface="Arial" panose="020B0604020202020204" pitchFamily="34" charset="0"/>
              </a:rPr>
              <a:t>d’établissement et </a:t>
            </a:r>
            <a:r>
              <a:rPr lang="fr-FR" sz="1100" dirty="0" smtClean="0">
                <a:cs typeface="Arial" panose="020B0604020202020204" pitchFamily="34" charset="0"/>
              </a:rPr>
              <a:t>le tuteur </a:t>
            </a:r>
            <a:r>
              <a:rPr lang="fr-FR" sz="1100" b="1" dirty="0" smtClean="0">
                <a:solidFill>
                  <a:srgbClr val="FFC000"/>
                </a:solidFill>
                <a:cs typeface="Arial" panose="020B0604020202020204" pitchFamily="34" charset="0"/>
              </a:rPr>
              <a:t>rencontrent le chargé de </a:t>
            </a:r>
            <a:r>
              <a:rPr lang="fr-FR" sz="1100" b="1" dirty="0">
                <a:solidFill>
                  <a:srgbClr val="FFC000"/>
                </a:solidFill>
                <a:cs typeface="Arial" panose="020B0604020202020204" pitchFamily="34" charset="0"/>
              </a:rPr>
              <a:t>développement de l’AND-SC2S</a:t>
            </a:r>
            <a:r>
              <a:rPr lang="fr-FR" sz="1100" dirty="0">
                <a:cs typeface="Arial" panose="020B0604020202020204" pitchFamily="34" charset="0"/>
              </a:rPr>
              <a:t> qui lui remet une copie de la convention </a:t>
            </a:r>
            <a:r>
              <a:rPr lang="fr-FR" sz="1100" dirty="0" smtClean="0">
                <a:cs typeface="Arial" panose="020B0604020202020204" pitchFamily="34" charset="0"/>
              </a:rPr>
              <a:t>SC2S et </a:t>
            </a:r>
            <a:r>
              <a:rPr lang="fr-FR" sz="1100" dirty="0">
                <a:cs typeface="Arial" panose="020B0604020202020204" pitchFamily="34" charset="0"/>
              </a:rPr>
              <a:t>l’accompagne dans le cadrage de la </a:t>
            </a:r>
            <a:r>
              <a:rPr lang="fr-FR" sz="1100" dirty="0" smtClean="0">
                <a:cs typeface="Arial" panose="020B0604020202020204" pitchFamily="34" charset="0"/>
              </a:rPr>
              <a:t>mission (qui doit correspondre </a:t>
            </a:r>
            <a:r>
              <a:rPr lang="fr-FR" sz="1100" dirty="0" smtClean="0">
                <a:cs typeface="Arial" panose="020B0604020202020204" pitchFamily="34" charset="0"/>
                <a:hlinkClick r:id="rId2"/>
              </a:rPr>
              <a:t>aux missions agréées par le réseau</a:t>
            </a:r>
            <a:r>
              <a:rPr lang="fr-FR" sz="1100" dirty="0" smtClean="0">
                <a:cs typeface="Arial" panose="020B0604020202020204" pitchFamily="34" charset="0"/>
              </a:rPr>
              <a:t>) </a:t>
            </a:r>
            <a:r>
              <a:rPr lang="fr-FR" sz="1100" dirty="0">
                <a:cs typeface="Arial" panose="020B0604020202020204" pitchFamily="34" charset="0"/>
              </a:rPr>
              <a:t>et l’élaboration du projet d’accueil de jeunes en SC2S</a:t>
            </a:r>
            <a:r>
              <a:rPr lang="fr-FR" sz="1100" dirty="0" smtClean="0">
                <a:cs typeface="Arial" panose="020B0604020202020204" pitchFamily="34" charset="0"/>
              </a:rPr>
              <a:t>.</a:t>
            </a:r>
            <a:endParaRPr lang="fr-FR" sz="1100" dirty="0">
              <a:cs typeface="Arial" panose="020B0604020202020204" pitchFamily="34" charset="0"/>
            </a:endParaRPr>
          </a:p>
        </p:txBody>
      </p:sp>
      <p:sp>
        <p:nvSpPr>
          <p:cNvPr id="13" name="Rectangle 12"/>
          <p:cNvSpPr/>
          <p:nvPr/>
        </p:nvSpPr>
        <p:spPr>
          <a:xfrm>
            <a:off x="738345" y="2766804"/>
            <a:ext cx="5832308" cy="990015"/>
          </a:xfrm>
          <a:prstGeom prst="rect">
            <a:avLst/>
          </a:prstGeom>
        </p:spPr>
        <p:txBody>
          <a:bodyPr wrap="square">
            <a:spAutoFit/>
          </a:bodyPr>
          <a:lstStyle/>
          <a:p>
            <a:pPr lvl="0" algn="just">
              <a:lnSpc>
                <a:spcPct val="107000"/>
              </a:lnSpc>
              <a:spcAft>
                <a:spcPts val="800"/>
              </a:spcAft>
            </a:pPr>
            <a:r>
              <a:rPr lang="fr-FR" sz="1100" dirty="0" smtClean="0">
                <a:cs typeface="Arial" panose="020B0604020202020204" pitchFamily="34" charset="0"/>
              </a:rPr>
              <a:t>Le directeur </a:t>
            </a:r>
            <a:r>
              <a:rPr lang="fr-FR" sz="1100" dirty="0">
                <a:cs typeface="Arial" panose="020B0604020202020204" pitchFamily="34" charset="0"/>
              </a:rPr>
              <a:t>d’établissement </a:t>
            </a:r>
            <a:r>
              <a:rPr lang="fr-FR" sz="1100" b="1" dirty="0">
                <a:solidFill>
                  <a:srgbClr val="FFC000"/>
                </a:solidFill>
                <a:cs typeface="Arial" panose="020B0604020202020204" pitchFamily="34" charset="0"/>
              </a:rPr>
              <a:t>envoie </a:t>
            </a:r>
            <a:r>
              <a:rPr lang="fr-FR" sz="1100" b="1" dirty="0" smtClean="0">
                <a:solidFill>
                  <a:srgbClr val="FFC000"/>
                </a:solidFill>
                <a:cs typeface="Arial" panose="020B0604020202020204" pitchFamily="34" charset="0"/>
              </a:rPr>
              <a:t>à l’URIOPSS GE</a:t>
            </a:r>
            <a:r>
              <a:rPr lang="fr-FR" sz="1100" dirty="0">
                <a:cs typeface="Arial" panose="020B0604020202020204" pitchFamily="34" charset="0"/>
              </a:rPr>
              <a:t> </a:t>
            </a:r>
            <a:r>
              <a:rPr lang="fr-FR" sz="1100" dirty="0" smtClean="0">
                <a:cs typeface="Arial" panose="020B0604020202020204" pitchFamily="34" charset="0"/>
              </a:rPr>
              <a:t>leur demande via </a:t>
            </a:r>
            <a:r>
              <a:rPr lang="fr-FR" sz="1100" dirty="0" smtClean="0">
                <a:cs typeface="Arial" panose="020B0604020202020204" pitchFamily="34" charset="0"/>
                <a:hlinkClick r:id="rId3"/>
              </a:rPr>
              <a:t>la fiche navette mission SC2S/URIOPSS</a:t>
            </a:r>
            <a:r>
              <a:rPr lang="fr-FR" sz="1100" dirty="0" smtClean="0">
                <a:cs typeface="Arial" panose="020B0604020202020204" pitchFamily="34" charset="0"/>
              </a:rPr>
              <a:t> </a:t>
            </a:r>
            <a:r>
              <a:rPr lang="fr-FR" sz="1100" b="1" dirty="0" smtClean="0">
                <a:cs typeface="Arial" panose="020B0604020202020204" pitchFamily="34" charset="0"/>
              </a:rPr>
              <a:t>(étape 1 et 2) </a:t>
            </a:r>
            <a:r>
              <a:rPr lang="fr-FR" sz="1100" dirty="0" smtClean="0">
                <a:cs typeface="Arial" panose="020B0604020202020204" pitchFamily="34" charset="0"/>
              </a:rPr>
              <a:t>(</a:t>
            </a:r>
            <a:r>
              <a:rPr lang="fr-FR" sz="1100" dirty="0" smtClean="0">
                <a:cs typeface="Arial" panose="020B0604020202020204" pitchFamily="34" charset="0"/>
                <a:hlinkClick r:id="rId4"/>
              </a:rPr>
              <a:t>secretariat@uriopss-grandest.fr</a:t>
            </a:r>
            <a:r>
              <a:rPr lang="fr-FR" sz="1100" dirty="0" smtClean="0">
                <a:cs typeface="Arial" panose="020B0604020202020204" pitchFamily="34" charset="0"/>
              </a:rPr>
              <a:t>). L’Uriopss fait le lien avec l’Uniopss qui va publier l’annonce sur le site de l’ASC et ensuite donner des accès au site de l’ASC à l’établissement pour consulter les candidatures reçues. La structure informe le chargé </a:t>
            </a:r>
            <a:r>
              <a:rPr lang="fr-FR" sz="1100" dirty="0">
                <a:cs typeface="Arial" panose="020B0604020202020204" pitchFamily="34" charset="0"/>
              </a:rPr>
              <a:t>de développement </a:t>
            </a:r>
            <a:r>
              <a:rPr lang="fr-FR" sz="1100" dirty="0" smtClean="0">
                <a:cs typeface="Arial" panose="020B0604020202020204" pitchFamily="34" charset="0"/>
              </a:rPr>
              <a:t>dès réception de son accès au site de l’ASC.</a:t>
            </a:r>
            <a:endParaRPr lang="fr-FR" sz="1100" dirty="0">
              <a:cs typeface="Arial" panose="020B0604020202020204" pitchFamily="34" charset="0"/>
            </a:endParaRPr>
          </a:p>
        </p:txBody>
      </p:sp>
      <p:sp>
        <p:nvSpPr>
          <p:cNvPr id="17" name="Triangle rectangle 16"/>
          <p:cNvSpPr/>
          <p:nvPr/>
        </p:nvSpPr>
        <p:spPr>
          <a:xfrm>
            <a:off x="4395650" y="11354566"/>
            <a:ext cx="2462349" cy="837433"/>
          </a:xfrm>
          <a:custGeom>
            <a:avLst/>
            <a:gdLst>
              <a:gd name="connsiteX0" fmla="*/ 0 w 3429000"/>
              <a:gd name="connsiteY0" fmla="*/ 1811867 h 1811867"/>
              <a:gd name="connsiteX1" fmla="*/ 0 w 3429000"/>
              <a:gd name="connsiteY1" fmla="*/ 0 h 1811867"/>
              <a:gd name="connsiteX2" fmla="*/ 3429000 w 3429000"/>
              <a:gd name="connsiteY2" fmla="*/ 1811867 h 1811867"/>
              <a:gd name="connsiteX3" fmla="*/ 0 w 3429000"/>
              <a:gd name="connsiteY3" fmla="*/ 1811867 h 1811867"/>
              <a:gd name="connsiteX0" fmla="*/ 3556000 w 3556000"/>
              <a:gd name="connsiteY0" fmla="*/ 1591734 h 1811867"/>
              <a:gd name="connsiteX1" fmla="*/ 0 w 3556000"/>
              <a:gd name="connsiteY1" fmla="*/ 0 h 1811867"/>
              <a:gd name="connsiteX2" fmla="*/ 3429000 w 3556000"/>
              <a:gd name="connsiteY2" fmla="*/ 1811867 h 1811867"/>
              <a:gd name="connsiteX3" fmla="*/ 3556000 w 3556000"/>
              <a:gd name="connsiteY3" fmla="*/ 1591734 h 1811867"/>
              <a:gd name="connsiteX0" fmla="*/ 3437466 w 3437466"/>
              <a:gd name="connsiteY0" fmla="*/ 33868 h 1811867"/>
              <a:gd name="connsiteX1" fmla="*/ 0 w 3437466"/>
              <a:gd name="connsiteY1" fmla="*/ 0 h 1811867"/>
              <a:gd name="connsiteX2" fmla="*/ 3429000 w 3437466"/>
              <a:gd name="connsiteY2" fmla="*/ 1811867 h 1811867"/>
              <a:gd name="connsiteX3" fmla="*/ 3437466 w 3437466"/>
              <a:gd name="connsiteY3" fmla="*/ 33868 h 1811867"/>
              <a:gd name="connsiteX0" fmla="*/ 3217333 w 3217333"/>
              <a:gd name="connsiteY0" fmla="*/ 0 h 1777999"/>
              <a:gd name="connsiteX1" fmla="*/ 0 w 3217333"/>
              <a:gd name="connsiteY1" fmla="*/ 1777999 h 1777999"/>
              <a:gd name="connsiteX2" fmla="*/ 3208867 w 3217333"/>
              <a:gd name="connsiteY2" fmla="*/ 1777999 h 1777999"/>
              <a:gd name="connsiteX3" fmla="*/ 3217333 w 3217333"/>
              <a:gd name="connsiteY3" fmla="*/ 0 h 1777999"/>
            </a:gdLst>
            <a:ahLst/>
            <a:cxnLst>
              <a:cxn ang="0">
                <a:pos x="connsiteX0" y="connsiteY0"/>
              </a:cxn>
              <a:cxn ang="0">
                <a:pos x="connsiteX1" y="connsiteY1"/>
              </a:cxn>
              <a:cxn ang="0">
                <a:pos x="connsiteX2" y="connsiteY2"/>
              </a:cxn>
              <a:cxn ang="0">
                <a:pos x="connsiteX3" y="connsiteY3"/>
              </a:cxn>
            </a:cxnLst>
            <a:rect l="l" t="t" r="r" b="b"/>
            <a:pathLst>
              <a:path w="3217333" h="1777999">
                <a:moveTo>
                  <a:pt x="3217333" y="0"/>
                </a:moveTo>
                <a:lnTo>
                  <a:pt x="0" y="1777999"/>
                </a:lnTo>
                <a:lnTo>
                  <a:pt x="3208867" y="1777999"/>
                </a:lnTo>
                <a:lnTo>
                  <a:pt x="3217333" y="0"/>
                </a:lnTo>
                <a:close/>
              </a:path>
            </a:pathLst>
          </a:custGeom>
          <a:solidFill>
            <a:srgbClr val="FFD305"/>
          </a:solidFill>
          <a:ln>
            <a:noFill/>
          </a:ln>
          <a:effectLst/>
        </p:spPr>
        <p:style>
          <a:lnRef idx="3">
            <a:schemeClr val="lt1"/>
          </a:lnRef>
          <a:fillRef idx="1">
            <a:schemeClr val="accent4"/>
          </a:fillRef>
          <a:effectRef idx="1">
            <a:schemeClr val="accent4"/>
          </a:effectRef>
          <a:fontRef idx="minor">
            <a:schemeClr val="lt1"/>
          </a:fontRef>
        </p:style>
        <p:txBody>
          <a:bodyPr rtlCol="0" anchor="ctr"/>
          <a:lstStyle/>
          <a:p>
            <a:pPr algn="ctr"/>
            <a:endParaRPr lang="fr-FR"/>
          </a:p>
        </p:txBody>
      </p:sp>
      <p:sp>
        <p:nvSpPr>
          <p:cNvPr id="22" name="Rectangle 21"/>
          <p:cNvSpPr/>
          <p:nvPr/>
        </p:nvSpPr>
        <p:spPr>
          <a:xfrm>
            <a:off x="1040147" y="1087195"/>
            <a:ext cx="4743841" cy="52008"/>
          </a:xfrm>
          <a:prstGeom prst="rect">
            <a:avLst/>
          </a:prstGeom>
          <a:solidFill>
            <a:srgbClr val="FFBF0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2" name="Ellipse 31"/>
          <p:cNvSpPr/>
          <p:nvPr/>
        </p:nvSpPr>
        <p:spPr>
          <a:xfrm>
            <a:off x="152411" y="4606275"/>
            <a:ext cx="468000" cy="468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cs typeface="Arial" panose="020B0604020202020204" pitchFamily="34" charset="0"/>
              </a:rPr>
              <a:t>5</a:t>
            </a:r>
          </a:p>
        </p:txBody>
      </p:sp>
      <p:sp>
        <p:nvSpPr>
          <p:cNvPr id="33" name="Rectangle 32"/>
          <p:cNvSpPr/>
          <p:nvPr/>
        </p:nvSpPr>
        <p:spPr>
          <a:xfrm>
            <a:off x="698171" y="5969906"/>
            <a:ext cx="5912655" cy="1825180"/>
          </a:xfrm>
          <a:prstGeom prst="rect">
            <a:avLst/>
          </a:prstGeom>
        </p:spPr>
        <p:txBody>
          <a:bodyPr wrap="square">
            <a:spAutoFit/>
          </a:bodyPr>
          <a:lstStyle/>
          <a:p>
            <a:pPr lvl="0" algn="just">
              <a:lnSpc>
                <a:spcPct val="107000"/>
              </a:lnSpc>
              <a:spcAft>
                <a:spcPts val="0"/>
              </a:spcAft>
            </a:pPr>
            <a:r>
              <a:rPr lang="fr-FR" sz="1100" dirty="0">
                <a:cs typeface="Arial" panose="020B0604020202020204" pitchFamily="34" charset="0"/>
              </a:rPr>
              <a:t>Le directeur d’établissement et le tuteur, accompagnés autant qu’ils le souhaitent du chargé de développement de l’AND-S2CS, procèdent aux démarches de recrutement </a:t>
            </a:r>
            <a:r>
              <a:rPr lang="fr-FR" sz="1100" dirty="0" smtClean="0">
                <a:cs typeface="Arial" panose="020B0604020202020204" pitchFamily="34" charset="0"/>
              </a:rPr>
              <a:t>puis à la préparation de la mise en place des contrats : </a:t>
            </a:r>
            <a:endParaRPr lang="fr-FR" sz="1100" dirty="0">
              <a:cs typeface="Arial" panose="020B0604020202020204" pitchFamily="34" charset="0"/>
            </a:endParaRPr>
          </a:p>
          <a:p>
            <a:pPr marL="742950" lvl="1" indent="-285750" algn="just">
              <a:lnSpc>
                <a:spcPct val="107000"/>
              </a:lnSpc>
              <a:spcAft>
                <a:spcPts val="800"/>
              </a:spcAft>
              <a:buFont typeface="Symbol" panose="05050102010706020507" pitchFamily="18" charset="2"/>
              <a:buChar char=""/>
            </a:pPr>
            <a:r>
              <a:rPr lang="fr-FR" sz="1100" b="1" dirty="0">
                <a:solidFill>
                  <a:srgbClr val="FFC000"/>
                </a:solidFill>
                <a:cs typeface="Arial" panose="020B0604020202020204" pitchFamily="34" charset="0"/>
              </a:rPr>
              <a:t>Documents administratifs</a:t>
            </a:r>
            <a:r>
              <a:rPr lang="fr-FR" sz="1100" dirty="0">
                <a:cs typeface="Arial" panose="020B0604020202020204" pitchFamily="34" charset="0"/>
              </a:rPr>
              <a:t>. L’établissement récupère les éléments administratifs auprès des jeunes nécessaires à l’édition des contrats </a:t>
            </a:r>
            <a:r>
              <a:rPr lang="fr-FR" sz="1100" b="1" dirty="0" smtClean="0">
                <a:cs typeface="Arial" panose="020B0604020202020204" pitchFamily="34" charset="0"/>
              </a:rPr>
              <a:t>(étape 3 et 4 de la fiche navette mission SC2S/URIOPSS) </a:t>
            </a:r>
            <a:r>
              <a:rPr lang="fr-FR" sz="1100" dirty="0" smtClean="0">
                <a:cs typeface="Arial" panose="020B0604020202020204" pitchFamily="34" charset="0"/>
              </a:rPr>
              <a:t>puis les </a:t>
            </a:r>
            <a:r>
              <a:rPr lang="fr-FR" sz="1100" dirty="0">
                <a:cs typeface="Arial" panose="020B0604020202020204" pitchFamily="34" charset="0"/>
              </a:rPr>
              <a:t>envoie par mail à </a:t>
            </a:r>
            <a:r>
              <a:rPr lang="fr-FR" sz="1100" dirty="0" smtClean="0">
                <a:cs typeface="Arial" panose="020B0604020202020204" pitchFamily="34" charset="0"/>
              </a:rPr>
              <a:t>l’Uriopss GE pour la création des contrats. </a:t>
            </a:r>
            <a:r>
              <a:rPr lang="fr-FR" sz="1100" b="1" dirty="0" smtClean="0">
                <a:cs typeface="Arial" panose="020B0604020202020204" pitchFamily="34" charset="0"/>
              </a:rPr>
              <a:t>La </a:t>
            </a:r>
            <a:r>
              <a:rPr lang="fr-FR" sz="1100" b="1" dirty="0">
                <a:cs typeface="Arial" panose="020B0604020202020204" pitchFamily="34" charset="0"/>
              </a:rPr>
              <a:t>demande de contrat doit être initiée minimum 7 jours avant le </a:t>
            </a:r>
            <a:r>
              <a:rPr lang="fr-FR" sz="1100" b="1" dirty="0" smtClean="0">
                <a:cs typeface="Arial" panose="020B0604020202020204" pitchFamily="34" charset="0"/>
              </a:rPr>
              <a:t>démarrage</a:t>
            </a:r>
            <a:r>
              <a:rPr lang="fr-FR" sz="1100" dirty="0" smtClean="0">
                <a:cs typeface="Arial" panose="020B0604020202020204" pitchFamily="34" charset="0"/>
              </a:rPr>
              <a:t>.</a:t>
            </a:r>
          </a:p>
          <a:p>
            <a:pPr marL="742950" lvl="1" indent="-285750" algn="just">
              <a:lnSpc>
                <a:spcPct val="107000"/>
              </a:lnSpc>
              <a:spcAft>
                <a:spcPts val="800"/>
              </a:spcAft>
              <a:buFont typeface="Symbol" panose="05050102010706020507" pitchFamily="18" charset="2"/>
              <a:buChar char=""/>
            </a:pPr>
            <a:r>
              <a:rPr lang="fr-FR" sz="1100" b="1" dirty="0" smtClean="0">
                <a:solidFill>
                  <a:srgbClr val="FFC000"/>
                </a:solidFill>
                <a:cs typeface="Arial" panose="020B0604020202020204" pitchFamily="34" charset="0"/>
              </a:rPr>
              <a:t>Edition du contrat</a:t>
            </a:r>
            <a:r>
              <a:rPr lang="fr-FR" sz="1100" dirty="0" smtClean="0">
                <a:cs typeface="Arial" panose="020B0604020202020204" pitchFamily="34" charset="0"/>
              </a:rPr>
              <a:t>. L’Uriopss et l’Uniopss se chargent de la création des contrats et les envoie à l’établissement et au chargé de développement SC2S.</a:t>
            </a:r>
            <a:endParaRPr lang="fr-FR" sz="1100" dirty="0">
              <a:cs typeface="Arial" panose="020B0604020202020204" pitchFamily="34" charset="0"/>
            </a:endParaRPr>
          </a:p>
        </p:txBody>
      </p:sp>
      <p:sp>
        <p:nvSpPr>
          <p:cNvPr id="34" name="Ellipse 33"/>
          <p:cNvSpPr/>
          <p:nvPr/>
        </p:nvSpPr>
        <p:spPr>
          <a:xfrm>
            <a:off x="149023" y="7874329"/>
            <a:ext cx="468000" cy="468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b="1" dirty="0">
                <a:latin typeface="Arial" panose="020B0604020202020204" pitchFamily="34" charset="0"/>
                <a:cs typeface="Arial" panose="020B0604020202020204" pitchFamily="34" charset="0"/>
              </a:rPr>
              <a:t>7</a:t>
            </a:r>
          </a:p>
        </p:txBody>
      </p:sp>
      <p:sp>
        <p:nvSpPr>
          <p:cNvPr id="35" name="Rectangle 34"/>
          <p:cNvSpPr/>
          <p:nvPr/>
        </p:nvSpPr>
        <p:spPr>
          <a:xfrm>
            <a:off x="676439" y="7874329"/>
            <a:ext cx="6018740" cy="627736"/>
          </a:xfrm>
          <a:prstGeom prst="rect">
            <a:avLst/>
          </a:prstGeom>
        </p:spPr>
        <p:txBody>
          <a:bodyPr wrap="square">
            <a:spAutoFit/>
          </a:bodyPr>
          <a:lstStyle/>
          <a:p>
            <a:pPr algn="just">
              <a:lnSpc>
                <a:spcPct val="107000"/>
              </a:lnSpc>
              <a:spcAft>
                <a:spcPts val="800"/>
              </a:spcAft>
            </a:pPr>
            <a:r>
              <a:rPr lang="fr-FR" sz="1100" dirty="0">
                <a:cs typeface="Arial" panose="020B0604020202020204" pitchFamily="34" charset="0"/>
              </a:rPr>
              <a:t>Signature entre les parties (volontaire / </a:t>
            </a:r>
            <a:r>
              <a:rPr lang="fr-FR" sz="1100" dirty="0" smtClean="0">
                <a:cs typeface="Arial" panose="020B0604020202020204" pitchFamily="34" charset="0"/>
              </a:rPr>
              <a:t>tuteur ou responsable d’établissement </a:t>
            </a:r>
            <a:r>
              <a:rPr lang="fr-FR" sz="1100" dirty="0">
                <a:cs typeface="Arial" panose="020B0604020202020204" pitchFamily="34" charset="0"/>
              </a:rPr>
              <a:t>/ </a:t>
            </a:r>
            <a:r>
              <a:rPr lang="fr-FR" sz="1100" dirty="0" smtClean="0">
                <a:cs typeface="Arial" panose="020B0604020202020204" pitchFamily="34" charset="0"/>
              </a:rPr>
              <a:t>Uniopss) des documents</a:t>
            </a:r>
            <a:r>
              <a:rPr lang="fr-FR" sz="1100" b="1" dirty="0" smtClean="0">
                <a:cs typeface="Arial" panose="020B0604020202020204" pitchFamily="34" charset="0"/>
              </a:rPr>
              <a:t>. </a:t>
            </a:r>
            <a:r>
              <a:rPr lang="fr-FR" sz="1100" dirty="0">
                <a:cs typeface="Arial" panose="020B0604020202020204" pitchFamily="34" charset="0"/>
              </a:rPr>
              <a:t>Lors du premier partenariat, le chargé de développement SC2S peut accompagner l’établissement lors de la signature des documents</a:t>
            </a:r>
            <a:r>
              <a:rPr lang="fr-FR" sz="1100" dirty="0" smtClean="0">
                <a:cs typeface="Arial" panose="020B0604020202020204" pitchFamily="34" charset="0"/>
              </a:rPr>
              <a:t>.</a:t>
            </a:r>
            <a:endParaRPr lang="fr-FR" sz="1100" dirty="0">
              <a:cs typeface="Arial" panose="020B0604020202020204" pitchFamily="34" charset="0"/>
            </a:endParaRPr>
          </a:p>
        </p:txBody>
      </p:sp>
      <p:sp>
        <p:nvSpPr>
          <p:cNvPr id="36" name="Ellipse 35"/>
          <p:cNvSpPr/>
          <p:nvPr/>
        </p:nvSpPr>
        <p:spPr>
          <a:xfrm>
            <a:off x="149023" y="8640467"/>
            <a:ext cx="468000" cy="468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b="1" dirty="0" smtClean="0">
                <a:latin typeface="Arial" panose="020B0604020202020204" pitchFamily="34" charset="0"/>
                <a:cs typeface="Arial" panose="020B0604020202020204" pitchFamily="34" charset="0"/>
              </a:rPr>
              <a:t>8</a:t>
            </a:r>
            <a:endParaRPr lang="fr-FR" sz="2200" b="1" dirty="0">
              <a:latin typeface="Arial" panose="020B0604020202020204" pitchFamily="34" charset="0"/>
              <a:cs typeface="Arial" panose="020B0604020202020204" pitchFamily="34" charset="0"/>
            </a:endParaRPr>
          </a:p>
        </p:txBody>
      </p:sp>
      <p:sp>
        <p:nvSpPr>
          <p:cNvPr id="37" name="Rectangle 36"/>
          <p:cNvSpPr/>
          <p:nvPr/>
        </p:nvSpPr>
        <p:spPr>
          <a:xfrm>
            <a:off x="676439" y="8640467"/>
            <a:ext cx="6055562" cy="1401025"/>
          </a:xfrm>
          <a:prstGeom prst="rect">
            <a:avLst/>
          </a:prstGeom>
        </p:spPr>
        <p:txBody>
          <a:bodyPr wrap="square">
            <a:spAutoFit/>
          </a:bodyPr>
          <a:lstStyle/>
          <a:p>
            <a:pPr lvl="0" algn="just">
              <a:lnSpc>
                <a:spcPct val="107000"/>
              </a:lnSpc>
              <a:spcAft>
                <a:spcPts val="0"/>
              </a:spcAft>
            </a:pPr>
            <a:r>
              <a:rPr lang="fr-FR" sz="1100" dirty="0">
                <a:cs typeface="Arial" panose="020B0604020202020204" pitchFamily="34" charset="0"/>
              </a:rPr>
              <a:t>L’équipe de l’AND-SC2S s’occupe, en lien avec le tuteur, de :</a:t>
            </a:r>
          </a:p>
          <a:p>
            <a:pPr marL="742950" lvl="1" indent="-285750" algn="just">
              <a:lnSpc>
                <a:spcPct val="107000"/>
              </a:lnSpc>
              <a:spcAft>
                <a:spcPts val="0"/>
              </a:spcAft>
              <a:buFont typeface="Symbol" panose="05050102010706020507" pitchFamily="18" charset="2"/>
              <a:buChar char=""/>
            </a:pPr>
            <a:r>
              <a:rPr lang="fr-FR" sz="1100" b="1" dirty="0">
                <a:solidFill>
                  <a:srgbClr val="FFC000"/>
                </a:solidFill>
                <a:cs typeface="Arial" panose="020B0604020202020204" pitchFamily="34" charset="0"/>
              </a:rPr>
              <a:t>inscrire les tuteurs et les jeunes dans le cycle de formations du « socle qualité » </a:t>
            </a:r>
            <a:r>
              <a:rPr lang="fr-FR" sz="1100" dirty="0">
                <a:cs typeface="Arial" panose="020B0604020202020204" pitchFamily="34" charset="0"/>
              </a:rPr>
              <a:t>(pour les tuteurs participation obligatoire aux 2 jours de FOA et pour les jeunes participation obligatoire à l’intégralité du socle), </a:t>
            </a:r>
          </a:p>
          <a:p>
            <a:pPr marL="742950" lvl="1" indent="-285750" algn="just">
              <a:lnSpc>
                <a:spcPct val="107000"/>
              </a:lnSpc>
              <a:spcAft>
                <a:spcPts val="0"/>
              </a:spcAft>
              <a:buFont typeface="Symbol" panose="05050102010706020507" pitchFamily="18" charset="2"/>
              <a:buChar char=""/>
            </a:pPr>
            <a:r>
              <a:rPr lang="fr-FR" sz="1100" b="1" dirty="0">
                <a:solidFill>
                  <a:srgbClr val="FFC000"/>
                </a:solidFill>
                <a:cs typeface="Arial" panose="020B0604020202020204" pitchFamily="34" charset="0"/>
              </a:rPr>
              <a:t>doter les jeunes de tenues SC2S </a:t>
            </a:r>
            <a:r>
              <a:rPr lang="fr-FR" sz="1100" dirty="0">
                <a:cs typeface="Arial" panose="020B0604020202020204" pitchFamily="34" charset="0"/>
              </a:rPr>
              <a:t>permettant d’être visibles et distingués de l’équipe professionnelle, et de </a:t>
            </a:r>
            <a:r>
              <a:rPr lang="fr-FR" sz="1100" b="1" dirty="0">
                <a:solidFill>
                  <a:srgbClr val="FFC000"/>
                </a:solidFill>
                <a:cs typeface="Arial" panose="020B0604020202020204" pitchFamily="34" charset="0"/>
              </a:rPr>
              <a:t>tablettes numériques</a:t>
            </a:r>
            <a:r>
              <a:rPr lang="fr-FR" sz="1100" dirty="0">
                <a:cs typeface="Arial" panose="020B0604020202020204" pitchFamily="34" charset="0"/>
              </a:rPr>
              <a:t>,</a:t>
            </a:r>
          </a:p>
          <a:p>
            <a:pPr marL="742950" lvl="1" indent="-285750" algn="just">
              <a:lnSpc>
                <a:spcPct val="107000"/>
              </a:lnSpc>
              <a:spcAft>
                <a:spcPts val="800"/>
              </a:spcAft>
              <a:buFont typeface="Symbol" panose="05050102010706020507" pitchFamily="18" charset="2"/>
              <a:buChar char=""/>
            </a:pPr>
            <a:r>
              <a:rPr lang="fr-FR" sz="1100" b="1" dirty="0">
                <a:solidFill>
                  <a:srgbClr val="FFC000"/>
                </a:solidFill>
                <a:cs typeface="Arial" panose="020B0604020202020204" pitchFamily="34" charset="0"/>
              </a:rPr>
              <a:t>doter l’établissement de supports de communication</a:t>
            </a:r>
            <a:r>
              <a:rPr lang="fr-FR" sz="1100" dirty="0">
                <a:cs typeface="Arial" panose="020B0604020202020204" pitchFamily="34" charset="0"/>
              </a:rPr>
              <a:t>.</a:t>
            </a:r>
          </a:p>
        </p:txBody>
      </p:sp>
      <p:pic>
        <p:nvPicPr>
          <p:cNvPr id="2" name="Imag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6211" y="67376"/>
            <a:ext cx="1427871" cy="673033"/>
          </a:xfrm>
          <a:prstGeom prst="rect">
            <a:avLst/>
          </a:prstGeom>
        </p:spPr>
      </p:pic>
      <p:pic>
        <p:nvPicPr>
          <p:cNvPr id="3" name="Imag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56711" y="79258"/>
            <a:ext cx="693768" cy="709148"/>
          </a:xfrm>
          <a:prstGeom prst="rect">
            <a:avLst/>
          </a:prstGeom>
        </p:spPr>
      </p:pic>
      <p:pic>
        <p:nvPicPr>
          <p:cNvPr id="14" name="Image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50479" y="114916"/>
            <a:ext cx="665643" cy="827615"/>
          </a:xfrm>
          <a:prstGeom prst="rect">
            <a:avLst/>
          </a:prstGeom>
        </p:spPr>
      </p:pic>
      <p:sp>
        <p:nvSpPr>
          <p:cNvPr id="23" name="Rectangle 22"/>
          <p:cNvSpPr/>
          <p:nvPr/>
        </p:nvSpPr>
        <p:spPr>
          <a:xfrm>
            <a:off x="698171" y="10123469"/>
            <a:ext cx="6055562" cy="2084866"/>
          </a:xfrm>
          <a:prstGeom prst="rect">
            <a:avLst/>
          </a:prstGeom>
        </p:spPr>
        <p:txBody>
          <a:bodyPr wrap="square">
            <a:spAutoFit/>
          </a:bodyPr>
          <a:lstStyle/>
          <a:p>
            <a:pPr lvl="0" algn="just">
              <a:lnSpc>
                <a:spcPct val="107000"/>
              </a:lnSpc>
              <a:spcAft>
                <a:spcPts val="0"/>
              </a:spcAft>
            </a:pPr>
            <a:r>
              <a:rPr lang="fr-FR" sz="1100" dirty="0" smtClean="0">
                <a:cs typeface="Arial" panose="020B0604020202020204" pitchFamily="34" charset="0"/>
              </a:rPr>
              <a:t>Tout au long de la mission, l’Uriopss GE veille :</a:t>
            </a:r>
          </a:p>
          <a:p>
            <a:pPr marL="171450" lvl="0" indent="-171450" algn="just">
              <a:lnSpc>
                <a:spcPct val="107000"/>
              </a:lnSpc>
              <a:spcAft>
                <a:spcPts val="0"/>
              </a:spcAft>
              <a:buFont typeface="Arial" panose="020B0604020202020204" pitchFamily="34" charset="0"/>
              <a:buChar char="•"/>
            </a:pPr>
            <a:r>
              <a:rPr lang="fr-FR" sz="1100" dirty="0" smtClean="0">
                <a:cs typeface="Arial" panose="020B0604020202020204" pitchFamily="34" charset="0"/>
              </a:rPr>
              <a:t>A la réalisation des formations obligatoires :</a:t>
            </a:r>
          </a:p>
          <a:p>
            <a:pPr marL="742950" lvl="1" indent="-285750" algn="just">
              <a:lnSpc>
                <a:spcPct val="107000"/>
              </a:lnSpc>
              <a:spcAft>
                <a:spcPts val="0"/>
              </a:spcAft>
              <a:buFont typeface="Symbol" panose="05050102010706020507" pitchFamily="18" charset="2"/>
              <a:buChar char=""/>
            </a:pPr>
            <a:r>
              <a:rPr lang="fr-FR" sz="1100" b="1" dirty="0">
                <a:solidFill>
                  <a:srgbClr val="FFC000"/>
                </a:solidFill>
                <a:cs typeface="Arial" panose="020B0604020202020204" pitchFamily="34" charset="0"/>
              </a:rPr>
              <a:t>Pour les jeunes volontaires : </a:t>
            </a:r>
            <a:r>
              <a:rPr lang="fr-FR" sz="1100" b="1" dirty="0">
                <a:cs typeface="Arial" panose="020B0604020202020204" pitchFamily="34" charset="0"/>
              </a:rPr>
              <a:t>Formation aux </a:t>
            </a:r>
            <a:r>
              <a:rPr lang="fr-FR" sz="1100" b="1" dirty="0" smtClean="0">
                <a:cs typeface="Arial" panose="020B0604020202020204" pitchFamily="34" charset="0"/>
              </a:rPr>
              <a:t>premiers </a:t>
            </a:r>
            <a:r>
              <a:rPr lang="fr-FR" sz="1100" b="1" dirty="0">
                <a:cs typeface="Arial" panose="020B0604020202020204" pitchFamily="34" charset="0"/>
              </a:rPr>
              <a:t>secours </a:t>
            </a:r>
            <a:r>
              <a:rPr lang="fr-FR" sz="1100" b="1" dirty="0" smtClean="0">
                <a:cs typeface="Arial" panose="020B0604020202020204" pitchFamily="34" charset="0"/>
              </a:rPr>
              <a:t>(1 journée) et </a:t>
            </a:r>
            <a:r>
              <a:rPr lang="fr-FR" sz="1100" b="1" dirty="0">
                <a:cs typeface="Arial" panose="020B0604020202020204" pitchFamily="34" charset="0"/>
              </a:rPr>
              <a:t>la Formation civique et citoyenne </a:t>
            </a:r>
            <a:r>
              <a:rPr lang="fr-FR" sz="1100" b="1" dirty="0" smtClean="0">
                <a:cs typeface="Arial" panose="020B0604020202020204" pitchFamily="34" charset="0"/>
              </a:rPr>
              <a:t>(2 journées)</a:t>
            </a:r>
            <a:r>
              <a:rPr lang="fr-FR" sz="1100" dirty="0" smtClean="0">
                <a:cs typeface="Arial" panose="020B0604020202020204" pitchFamily="34" charset="0"/>
              </a:rPr>
              <a:t> avec la possibilité de faire une refacturation à l’Uniopss pour le remboursement des frais d’inscription (selon certaines conditions)</a:t>
            </a:r>
            <a:endParaRPr lang="fr-FR" sz="1100" b="1" dirty="0">
              <a:cs typeface="Arial" panose="020B0604020202020204" pitchFamily="34" charset="0"/>
            </a:endParaRPr>
          </a:p>
          <a:p>
            <a:pPr marL="742950" lvl="1" indent="-285750" algn="just">
              <a:lnSpc>
                <a:spcPct val="107000"/>
              </a:lnSpc>
              <a:spcAft>
                <a:spcPts val="0"/>
              </a:spcAft>
              <a:buFont typeface="Symbol" panose="05050102010706020507" pitchFamily="18" charset="2"/>
              <a:buChar char=""/>
            </a:pPr>
            <a:r>
              <a:rPr lang="fr-FR" sz="1100" b="1" dirty="0">
                <a:solidFill>
                  <a:srgbClr val="FFC000"/>
                </a:solidFill>
                <a:cs typeface="Arial" panose="020B0604020202020204" pitchFamily="34" charset="0"/>
              </a:rPr>
              <a:t>Pour les tuteurs : </a:t>
            </a:r>
            <a:r>
              <a:rPr lang="fr-FR" sz="1100" b="1" dirty="0">
                <a:cs typeface="Arial" panose="020B0604020202020204" pitchFamily="34" charset="0"/>
              </a:rPr>
              <a:t>Formation obligatoire des tuteurs </a:t>
            </a:r>
            <a:r>
              <a:rPr lang="fr-FR" sz="1100" dirty="0" smtClean="0">
                <a:cs typeface="Arial" panose="020B0604020202020204" pitchFamily="34" charset="0"/>
              </a:rPr>
              <a:t>– Depuis janvier 2024, les </a:t>
            </a:r>
            <a:r>
              <a:rPr lang="fr-FR" sz="1100" dirty="0">
                <a:cs typeface="Arial" panose="020B0604020202020204" pitchFamily="34" charset="0"/>
              </a:rPr>
              <a:t>tuteurs </a:t>
            </a:r>
            <a:r>
              <a:rPr lang="fr-FR" sz="1100" dirty="0" smtClean="0">
                <a:cs typeface="Arial" panose="020B0604020202020204" pitchFamily="34" charset="0"/>
              </a:rPr>
              <a:t>doivent </a:t>
            </a:r>
            <a:r>
              <a:rPr lang="fr-FR" sz="1100" dirty="0">
                <a:cs typeface="Arial" panose="020B0604020202020204" pitchFamily="34" charset="0"/>
              </a:rPr>
              <a:t>désormais suivre 2 </a:t>
            </a:r>
            <a:r>
              <a:rPr lang="fr-FR" sz="1100" dirty="0" smtClean="0">
                <a:cs typeface="Arial" panose="020B0604020202020204" pitchFamily="34" charset="0"/>
              </a:rPr>
              <a:t>modules (au minimum une </a:t>
            </a:r>
            <a:r>
              <a:rPr lang="fr-FR" sz="1100" dirty="0">
                <a:cs typeface="Arial" panose="020B0604020202020204" pitchFamily="34" charset="0"/>
              </a:rPr>
              <a:t>journée et demie de </a:t>
            </a:r>
            <a:r>
              <a:rPr lang="fr-FR" sz="1100" dirty="0" smtClean="0">
                <a:cs typeface="Arial" panose="020B0604020202020204" pitchFamily="34" charset="0"/>
              </a:rPr>
              <a:t>formation). L’un </a:t>
            </a:r>
            <a:r>
              <a:rPr lang="fr-FR" sz="1100" dirty="0">
                <a:cs typeface="Arial" panose="020B0604020202020204" pitchFamily="34" charset="0"/>
              </a:rPr>
              <a:t>de ces 2 modules devra obligatoirement être « Découvrir son rôle de tuteur », le deuxième étant au choix.</a:t>
            </a:r>
          </a:p>
          <a:p>
            <a:pPr marL="171450" indent="-171450" algn="just">
              <a:lnSpc>
                <a:spcPct val="107000"/>
              </a:lnSpc>
              <a:buFont typeface="Arial" panose="020B0604020202020204" pitchFamily="34" charset="0"/>
              <a:buChar char="•"/>
            </a:pPr>
            <a:r>
              <a:rPr lang="fr-FR" sz="1100" dirty="0" smtClean="0">
                <a:cs typeface="Arial" panose="020B0604020202020204" pitchFamily="34" charset="0"/>
              </a:rPr>
              <a:t>En fin de mission, </a:t>
            </a:r>
            <a:r>
              <a:rPr lang="fr-FR" sz="1100" b="1" dirty="0" smtClean="0">
                <a:cs typeface="Arial" panose="020B0604020202020204" pitchFamily="34" charset="0"/>
              </a:rPr>
              <a:t>à l’envoi et à la réception du </a:t>
            </a:r>
            <a:r>
              <a:rPr lang="fr-FR" sz="1100" b="1" dirty="0" smtClean="0">
                <a:cs typeface="Arial" panose="020B0604020202020204" pitchFamily="34" charset="0"/>
                <a:hlinkClick r:id="rId8"/>
              </a:rPr>
              <a:t>bilan nominatif de fin de mission </a:t>
            </a:r>
            <a:r>
              <a:rPr lang="fr-FR" sz="1100" dirty="0" smtClean="0">
                <a:cs typeface="Arial" panose="020B0604020202020204" pitchFamily="34" charset="0"/>
              </a:rPr>
              <a:t>qu’il pourra communiquer au chargé de développement SC2S</a:t>
            </a:r>
            <a:endParaRPr lang="fr-FR" sz="1100" dirty="0">
              <a:cs typeface="Arial" panose="020B0604020202020204" pitchFamily="34" charset="0"/>
            </a:endParaRPr>
          </a:p>
        </p:txBody>
      </p:sp>
      <p:sp>
        <p:nvSpPr>
          <p:cNvPr id="24" name="Ellipse 23"/>
          <p:cNvSpPr/>
          <p:nvPr/>
        </p:nvSpPr>
        <p:spPr>
          <a:xfrm>
            <a:off x="149023" y="10123469"/>
            <a:ext cx="468000" cy="468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b="1" dirty="0" smtClean="0">
                <a:latin typeface="Arial" panose="020B0604020202020204" pitchFamily="34" charset="0"/>
                <a:cs typeface="Arial" panose="020B0604020202020204" pitchFamily="34" charset="0"/>
              </a:rPr>
              <a:t>9</a:t>
            </a:r>
            <a:endParaRPr lang="fr-FR" sz="2200" b="1" dirty="0">
              <a:latin typeface="Arial" panose="020B0604020202020204" pitchFamily="34" charset="0"/>
              <a:cs typeface="Arial" panose="020B0604020202020204" pitchFamily="34" charset="0"/>
            </a:endParaRPr>
          </a:p>
        </p:txBody>
      </p:sp>
      <p:sp>
        <p:nvSpPr>
          <p:cNvPr id="5" name="Rectangle 4"/>
          <p:cNvSpPr/>
          <p:nvPr/>
        </p:nvSpPr>
        <p:spPr>
          <a:xfrm>
            <a:off x="253480" y="4589236"/>
            <a:ext cx="6317173" cy="1281761"/>
          </a:xfrm>
          <a:prstGeom prst="rect">
            <a:avLst/>
          </a:prstGeom>
        </p:spPr>
        <p:txBody>
          <a:bodyPr wrap="square">
            <a:spAutoFit/>
          </a:bodyPr>
          <a:lstStyle/>
          <a:p>
            <a:pPr lvl="1" algn="just">
              <a:lnSpc>
                <a:spcPct val="107000"/>
              </a:lnSpc>
              <a:spcAft>
                <a:spcPts val="800"/>
              </a:spcAft>
            </a:pPr>
            <a:r>
              <a:rPr lang="fr-FR" sz="1100" b="1" dirty="0">
                <a:solidFill>
                  <a:srgbClr val="FFC000"/>
                </a:solidFill>
                <a:cs typeface="Arial" panose="020B0604020202020204" pitchFamily="34" charset="0"/>
              </a:rPr>
              <a:t>En cas de difficultés d’accès au compte</a:t>
            </a:r>
            <a:r>
              <a:rPr lang="fr-FR" sz="1100" dirty="0">
                <a:cs typeface="Arial" panose="020B0604020202020204" pitchFamily="34" charset="0"/>
              </a:rPr>
              <a:t>, </a:t>
            </a:r>
            <a:r>
              <a:rPr lang="fr-FR" sz="1100" dirty="0" smtClean="0">
                <a:cs typeface="Arial" panose="020B0604020202020204" pitchFamily="34" charset="0"/>
              </a:rPr>
              <a:t>l’Uriopss </a:t>
            </a:r>
            <a:r>
              <a:rPr lang="fr-FR" sz="1100" dirty="0">
                <a:cs typeface="Arial" panose="020B0604020202020204" pitchFamily="34" charset="0"/>
              </a:rPr>
              <a:t>se tient à la disposition des établissements pour des conseils, pour la résolution des problèmes, pour l’extraction des candidatures</a:t>
            </a:r>
            <a:r>
              <a:rPr lang="fr-FR" sz="1100" dirty="0" smtClean="0">
                <a:cs typeface="Arial" panose="020B0604020202020204" pitchFamily="34" charset="0"/>
              </a:rPr>
              <a:t>… tout en tenant informé le chargé de développement SC2S.</a:t>
            </a:r>
          </a:p>
          <a:p>
            <a:pPr lvl="1" algn="just">
              <a:lnSpc>
                <a:spcPct val="107000"/>
              </a:lnSpc>
              <a:spcAft>
                <a:spcPts val="800"/>
              </a:spcAft>
            </a:pPr>
            <a:r>
              <a:rPr lang="fr-FR" sz="1100" b="1" dirty="0">
                <a:solidFill>
                  <a:srgbClr val="FFC000"/>
                </a:solidFill>
                <a:cs typeface="Arial" panose="020B0604020202020204" pitchFamily="34" charset="0"/>
              </a:rPr>
              <a:t>En cas de difficulté de recrutement</a:t>
            </a:r>
            <a:r>
              <a:rPr lang="fr-FR" sz="1100" dirty="0">
                <a:cs typeface="Arial" panose="020B0604020202020204" pitchFamily="34" charset="0"/>
              </a:rPr>
              <a:t>, le directeur d’établissement devra le signaler à l’URIOPSS en mettant le chargé de développement en copie, pour convenir d’une nouvelle date de démarrage et accentuer la promotion de la mission</a:t>
            </a:r>
            <a:r>
              <a:rPr lang="fr-FR" sz="1100" dirty="0" smtClean="0">
                <a:cs typeface="Arial" panose="020B0604020202020204" pitchFamily="34" charset="0"/>
              </a:rPr>
              <a:t>.</a:t>
            </a:r>
            <a:endParaRPr lang="fr-FR" sz="1100" dirty="0">
              <a:cs typeface="Arial" panose="020B0604020202020204" pitchFamily="34" charset="0"/>
            </a:endParaRPr>
          </a:p>
        </p:txBody>
      </p:sp>
      <p:sp>
        <p:nvSpPr>
          <p:cNvPr id="26" name="Ellipse 25"/>
          <p:cNvSpPr/>
          <p:nvPr/>
        </p:nvSpPr>
        <p:spPr>
          <a:xfrm>
            <a:off x="149023" y="6019270"/>
            <a:ext cx="468000" cy="468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cs typeface="Arial" panose="020B0604020202020204" pitchFamily="34" charset="0"/>
              </a:rPr>
              <a:t>6</a:t>
            </a:r>
            <a:endParaRPr lang="fr-FR" sz="2400" b="1" dirty="0">
              <a:cs typeface="Arial" panose="020B0604020202020204" pitchFamily="34" charset="0"/>
            </a:endParaRPr>
          </a:p>
        </p:txBody>
      </p:sp>
      <p:pic>
        <p:nvPicPr>
          <p:cNvPr id="15" name="Image 1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95651" y="67376"/>
            <a:ext cx="861060" cy="783950"/>
          </a:xfrm>
          <a:prstGeom prst="rect">
            <a:avLst/>
          </a:prstGeom>
        </p:spPr>
      </p:pic>
    </p:spTree>
    <p:extLst>
      <p:ext uri="{BB962C8B-B14F-4D97-AF65-F5344CB8AC3E}">
        <p14:creationId xmlns:p14="http://schemas.microsoft.com/office/powerpoint/2010/main" val="2929304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flipV="1">
            <a:off x="368300" y="415165"/>
            <a:ext cx="2449328" cy="51622"/>
          </a:xfrm>
          <a:prstGeom prst="rect">
            <a:avLst/>
          </a:prstGeom>
          <a:solidFill>
            <a:srgbClr val="FFBF0D"/>
          </a:solidFill>
          <a:ln w="12700" cap="flat">
            <a:noFill/>
            <a:miter lim="400000"/>
          </a:ln>
          <a:effectLst/>
        </p:spPr>
        <p:txBody>
          <a:bodyPr wrap="square" lIns="25693" tIns="25693" rIns="25693" bIns="25693" numCol="1" anchor="ctr">
            <a:noAutofit/>
          </a:bodyPr>
          <a:lstStyle/>
          <a:p>
            <a:pPr algn="ctr">
              <a:defRPr>
                <a:solidFill>
                  <a:srgbClr val="FFFFFF"/>
                </a:solidFill>
              </a:defRPr>
            </a:pPr>
            <a:endParaRPr sz="1011"/>
          </a:p>
        </p:txBody>
      </p:sp>
      <p:sp>
        <p:nvSpPr>
          <p:cNvPr id="4" name="object 3"/>
          <p:cNvSpPr txBox="1"/>
          <p:nvPr/>
        </p:nvSpPr>
        <p:spPr>
          <a:xfrm>
            <a:off x="368300" y="215982"/>
            <a:ext cx="4531618" cy="23051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p>
            <a:pPr lvl="0">
              <a:lnSpc>
                <a:spcPct val="107000"/>
              </a:lnSpc>
            </a:pPr>
            <a:r>
              <a:rPr lang="fr-FR" sz="1400" b="1" dirty="0">
                <a:latin typeface="Helvetica" panose="020B0604020202020204" pitchFamily="34" charset="0"/>
                <a:ea typeface="Calibri" panose="020F0502020204030204" pitchFamily="34" charset="0"/>
                <a:cs typeface="Times New Roman" panose="02020603050405020304" pitchFamily="18" charset="0"/>
              </a:rPr>
              <a:t>Vos contacts SC2S en </a:t>
            </a:r>
            <a:r>
              <a:rPr lang="fr-FR" sz="1400" b="1" dirty="0" smtClean="0">
                <a:latin typeface="Helvetica" panose="020B0604020202020204" pitchFamily="34" charset="0"/>
                <a:ea typeface="Calibri" panose="020F0502020204030204" pitchFamily="34" charset="0"/>
                <a:cs typeface="Times New Roman" panose="02020603050405020304" pitchFamily="18" charset="0"/>
              </a:rPr>
              <a:t>GDE</a:t>
            </a:r>
            <a:endParaRPr lang="fr-FR" sz="14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8" name="Triangle rectangle 16"/>
          <p:cNvSpPr/>
          <p:nvPr/>
        </p:nvSpPr>
        <p:spPr>
          <a:xfrm>
            <a:off x="3412068" y="10898372"/>
            <a:ext cx="3445932" cy="1293628"/>
          </a:xfrm>
          <a:custGeom>
            <a:avLst/>
            <a:gdLst>
              <a:gd name="connsiteX0" fmla="*/ 0 w 3429000"/>
              <a:gd name="connsiteY0" fmla="*/ 1811867 h 1811867"/>
              <a:gd name="connsiteX1" fmla="*/ 0 w 3429000"/>
              <a:gd name="connsiteY1" fmla="*/ 0 h 1811867"/>
              <a:gd name="connsiteX2" fmla="*/ 3429000 w 3429000"/>
              <a:gd name="connsiteY2" fmla="*/ 1811867 h 1811867"/>
              <a:gd name="connsiteX3" fmla="*/ 0 w 3429000"/>
              <a:gd name="connsiteY3" fmla="*/ 1811867 h 1811867"/>
              <a:gd name="connsiteX0" fmla="*/ 3556000 w 3556000"/>
              <a:gd name="connsiteY0" fmla="*/ 1591734 h 1811867"/>
              <a:gd name="connsiteX1" fmla="*/ 0 w 3556000"/>
              <a:gd name="connsiteY1" fmla="*/ 0 h 1811867"/>
              <a:gd name="connsiteX2" fmla="*/ 3429000 w 3556000"/>
              <a:gd name="connsiteY2" fmla="*/ 1811867 h 1811867"/>
              <a:gd name="connsiteX3" fmla="*/ 3556000 w 3556000"/>
              <a:gd name="connsiteY3" fmla="*/ 1591734 h 1811867"/>
              <a:gd name="connsiteX0" fmla="*/ 3437466 w 3437466"/>
              <a:gd name="connsiteY0" fmla="*/ 33868 h 1811867"/>
              <a:gd name="connsiteX1" fmla="*/ 0 w 3437466"/>
              <a:gd name="connsiteY1" fmla="*/ 0 h 1811867"/>
              <a:gd name="connsiteX2" fmla="*/ 3429000 w 3437466"/>
              <a:gd name="connsiteY2" fmla="*/ 1811867 h 1811867"/>
              <a:gd name="connsiteX3" fmla="*/ 3437466 w 3437466"/>
              <a:gd name="connsiteY3" fmla="*/ 33868 h 1811867"/>
              <a:gd name="connsiteX0" fmla="*/ 3217333 w 3217333"/>
              <a:gd name="connsiteY0" fmla="*/ 0 h 1777999"/>
              <a:gd name="connsiteX1" fmla="*/ 0 w 3217333"/>
              <a:gd name="connsiteY1" fmla="*/ 1777999 h 1777999"/>
              <a:gd name="connsiteX2" fmla="*/ 3208867 w 3217333"/>
              <a:gd name="connsiteY2" fmla="*/ 1777999 h 1777999"/>
              <a:gd name="connsiteX3" fmla="*/ 3217333 w 3217333"/>
              <a:gd name="connsiteY3" fmla="*/ 0 h 1777999"/>
            </a:gdLst>
            <a:ahLst/>
            <a:cxnLst>
              <a:cxn ang="0">
                <a:pos x="connsiteX0" y="connsiteY0"/>
              </a:cxn>
              <a:cxn ang="0">
                <a:pos x="connsiteX1" y="connsiteY1"/>
              </a:cxn>
              <a:cxn ang="0">
                <a:pos x="connsiteX2" y="connsiteY2"/>
              </a:cxn>
              <a:cxn ang="0">
                <a:pos x="connsiteX3" y="connsiteY3"/>
              </a:cxn>
            </a:cxnLst>
            <a:rect l="l" t="t" r="r" b="b"/>
            <a:pathLst>
              <a:path w="3217333" h="1777999">
                <a:moveTo>
                  <a:pt x="3217333" y="0"/>
                </a:moveTo>
                <a:lnTo>
                  <a:pt x="0" y="1777999"/>
                </a:lnTo>
                <a:lnTo>
                  <a:pt x="3208867" y="1777999"/>
                </a:lnTo>
                <a:lnTo>
                  <a:pt x="3217333" y="0"/>
                </a:lnTo>
                <a:close/>
              </a:path>
            </a:pathLst>
          </a:custGeom>
          <a:solidFill>
            <a:srgbClr val="FFD305"/>
          </a:solidFill>
          <a:ln>
            <a:noFill/>
          </a:ln>
          <a:effectLst/>
        </p:spPr>
        <p:style>
          <a:lnRef idx="3">
            <a:schemeClr val="lt1"/>
          </a:lnRef>
          <a:fillRef idx="1">
            <a:schemeClr val="accent4"/>
          </a:fillRef>
          <a:effectRef idx="1">
            <a:schemeClr val="accent4"/>
          </a:effectRef>
          <a:fontRef idx="minor">
            <a:schemeClr val="lt1"/>
          </a:fontRef>
        </p:style>
        <p:txBody>
          <a:bodyPr rtlCol="0" anchor="ctr"/>
          <a:lstStyle/>
          <a:p>
            <a:pPr algn="ctr"/>
            <a:endParaRPr lang="fr-FR"/>
          </a:p>
        </p:txBody>
      </p:sp>
      <p:pic>
        <p:nvPicPr>
          <p:cNvPr id="9" name="Imag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49456" y="11532979"/>
            <a:ext cx="1280954" cy="517102"/>
          </a:xfrm>
          <a:prstGeom prst="rect">
            <a:avLst/>
          </a:prstGeom>
        </p:spPr>
      </p:pic>
      <p:sp>
        <p:nvSpPr>
          <p:cNvPr id="11" name="Rectangle 10"/>
          <p:cNvSpPr/>
          <p:nvPr/>
        </p:nvSpPr>
        <p:spPr>
          <a:xfrm>
            <a:off x="447454" y="9228549"/>
            <a:ext cx="5929228" cy="1569660"/>
          </a:xfrm>
          <a:prstGeom prst="rect">
            <a:avLst/>
          </a:prstGeom>
          <a:ln>
            <a:prstDash val="sysDot"/>
          </a:ln>
        </p:spPr>
        <p:style>
          <a:lnRef idx="2">
            <a:schemeClr val="dk1"/>
          </a:lnRef>
          <a:fillRef idx="1">
            <a:schemeClr val="lt1"/>
          </a:fillRef>
          <a:effectRef idx="0">
            <a:schemeClr val="dk1"/>
          </a:effectRef>
          <a:fontRef idx="minor">
            <a:schemeClr val="dk1"/>
          </a:fontRef>
        </p:style>
        <p:txBody>
          <a:bodyPr wrap="square">
            <a:spAutoFit/>
          </a:bodyPr>
          <a:lstStyle/>
          <a:p>
            <a:pPr algn="just"/>
            <a:r>
              <a:rPr lang="fr-FR" sz="1200" dirty="0" smtClean="0"/>
              <a:t>L’Uriopss Grand Est </a:t>
            </a:r>
            <a:r>
              <a:rPr lang="fr-FR" sz="1200" dirty="0" err="1" smtClean="0"/>
              <a:t>est</a:t>
            </a:r>
            <a:r>
              <a:rPr lang="fr-FR" sz="1200" dirty="0" smtClean="0"/>
              <a:t> une association qui unit et représente le secteur privé non lucratif de solidarité et qui œuvre en faveur des personnes vulnérables et fragilisées. Elle fait partie d’un réseau composé d’une union nationale (Uniopss) et de 15 unions régionales.</a:t>
            </a:r>
          </a:p>
          <a:p>
            <a:pPr algn="just"/>
            <a:r>
              <a:rPr lang="fr-FR" sz="1200" dirty="0" smtClean="0"/>
              <a:t>Le </a:t>
            </a:r>
            <a:r>
              <a:rPr lang="fr-FR" sz="1200" dirty="0"/>
              <a:t>réseau Uniopss-Uriopss </a:t>
            </a:r>
            <a:r>
              <a:rPr lang="fr-FR" sz="1200" dirty="0" smtClean="0"/>
              <a:t>soutient </a:t>
            </a:r>
            <a:r>
              <a:rPr lang="fr-FR" sz="1200" dirty="0"/>
              <a:t>les jeunes qui veulent s’engager au service des autres et accompagne les structures qui souhaitent participer à cette </a:t>
            </a:r>
            <a:r>
              <a:rPr lang="fr-FR" sz="1200" dirty="0" smtClean="0"/>
              <a:t>dynamique.</a:t>
            </a:r>
          </a:p>
          <a:p>
            <a:pPr algn="just"/>
            <a:r>
              <a:rPr lang="fr-FR" sz="1200" dirty="0" smtClean="0"/>
              <a:t>L’Uriopss Grand Est, par le biais de l’agrément de l’Uniopss, propose à ses adhérents la possibilité d’accueillir des jeunes volontaires en service civique pour des missions de 6 à 8 mois et d’un volume horaire de 24 à 30 heures par semaine.</a:t>
            </a:r>
            <a:endParaRPr lang="fr-FR" sz="1200" dirty="0"/>
          </a:p>
        </p:txBody>
      </p:sp>
      <p:graphicFrame>
        <p:nvGraphicFramePr>
          <p:cNvPr id="10" name="Tableau 9"/>
          <p:cNvGraphicFramePr>
            <a:graphicFrameLocks noGrp="1"/>
          </p:cNvGraphicFramePr>
          <p:nvPr>
            <p:extLst>
              <p:ext uri="{D42A27DB-BD31-4B8C-83A1-F6EECF244321}">
                <p14:modId xmlns:p14="http://schemas.microsoft.com/office/powerpoint/2010/main" val="878186811"/>
              </p:ext>
            </p:extLst>
          </p:nvPr>
        </p:nvGraphicFramePr>
        <p:xfrm>
          <a:off x="447454" y="681983"/>
          <a:ext cx="5929230" cy="5261614"/>
        </p:xfrm>
        <a:graphic>
          <a:graphicData uri="http://schemas.openxmlformats.org/drawingml/2006/table">
            <a:tbl>
              <a:tblPr firstRow="1" firstCol="1" bandRow="1">
                <a:tableStyleId>{5C22544A-7EE6-4342-B048-85BDC9FD1C3A}</a:tableStyleId>
              </a:tblPr>
              <a:tblGrid>
                <a:gridCol w="1625840">
                  <a:extLst>
                    <a:ext uri="{9D8B030D-6E8A-4147-A177-3AD203B41FA5}">
                      <a16:colId xmlns:a16="http://schemas.microsoft.com/office/drawing/2014/main" val="32043304"/>
                    </a:ext>
                  </a:extLst>
                </a:gridCol>
                <a:gridCol w="1767908">
                  <a:extLst>
                    <a:ext uri="{9D8B030D-6E8A-4147-A177-3AD203B41FA5}">
                      <a16:colId xmlns:a16="http://schemas.microsoft.com/office/drawing/2014/main" val="1316764058"/>
                    </a:ext>
                  </a:extLst>
                </a:gridCol>
                <a:gridCol w="1434862">
                  <a:extLst>
                    <a:ext uri="{9D8B030D-6E8A-4147-A177-3AD203B41FA5}">
                      <a16:colId xmlns:a16="http://schemas.microsoft.com/office/drawing/2014/main" val="2765322798"/>
                    </a:ext>
                  </a:extLst>
                </a:gridCol>
                <a:gridCol w="1100620">
                  <a:extLst>
                    <a:ext uri="{9D8B030D-6E8A-4147-A177-3AD203B41FA5}">
                      <a16:colId xmlns:a16="http://schemas.microsoft.com/office/drawing/2014/main" val="1664039818"/>
                    </a:ext>
                  </a:extLst>
                </a:gridCol>
              </a:tblGrid>
              <a:tr h="264974">
                <a:tc>
                  <a:txBody>
                    <a:bodyPr/>
                    <a:lstStyle/>
                    <a:p>
                      <a:pPr algn="ctr">
                        <a:spcAft>
                          <a:spcPts val="0"/>
                        </a:spcAft>
                      </a:pPr>
                      <a:r>
                        <a:rPr lang="fr-FR" sz="1400" dirty="0">
                          <a:effectLst/>
                          <a:latin typeface="+mn-lt"/>
                        </a:rPr>
                        <a:t>Prénom NOM</a:t>
                      </a:r>
                      <a:endParaRPr lang="fr-FR" sz="1400" dirty="0">
                        <a:effectLst/>
                        <a:latin typeface="+mn-lt"/>
                        <a:ea typeface="Calibri" panose="020F0502020204030204" pitchFamily="34" charset="0"/>
                      </a:endParaRPr>
                    </a:p>
                  </a:txBody>
                  <a:tcPr marL="24934" marR="24934" marT="0" marB="0" anchor="ctr">
                    <a:solidFill>
                      <a:srgbClr val="FFC000"/>
                    </a:solidFill>
                  </a:tcPr>
                </a:tc>
                <a:tc>
                  <a:txBody>
                    <a:bodyPr/>
                    <a:lstStyle/>
                    <a:p>
                      <a:pPr algn="ctr">
                        <a:spcAft>
                          <a:spcPts val="0"/>
                        </a:spcAft>
                      </a:pPr>
                      <a:r>
                        <a:rPr lang="fr-FR" sz="1400" dirty="0" smtClean="0">
                          <a:effectLst/>
                          <a:latin typeface="+mn-lt"/>
                        </a:rPr>
                        <a:t>Fonction</a:t>
                      </a:r>
                      <a:endParaRPr lang="fr-FR" sz="1400" dirty="0">
                        <a:effectLst/>
                        <a:latin typeface="+mn-lt"/>
                        <a:ea typeface="Calibri" panose="020F0502020204030204" pitchFamily="34" charset="0"/>
                      </a:endParaRPr>
                    </a:p>
                  </a:txBody>
                  <a:tcPr marL="24934" marR="24934" marT="0" marB="0" anchor="ctr">
                    <a:solidFill>
                      <a:srgbClr val="FFC000"/>
                    </a:solidFill>
                  </a:tcPr>
                </a:tc>
                <a:tc>
                  <a:txBody>
                    <a:bodyPr/>
                    <a:lstStyle/>
                    <a:p>
                      <a:pPr algn="ctr">
                        <a:spcAft>
                          <a:spcPts val="0"/>
                        </a:spcAft>
                      </a:pPr>
                      <a:r>
                        <a:rPr lang="fr-FR" sz="1400" dirty="0">
                          <a:effectLst/>
                          <a:latin typeface="+mn-lt"/>
                        </a:rPr>
                        <a:t>Adresse mail</a:t>
                      </a:r>
                      <a:endParaRPr lang="fr-FR" sz="1400" dirty="0">
                        <a:effectLst/>
                        <a:latin typeface="+mn-lt"/>
                        <a:ea typeface="Calibri" panose="020F0502020204030204" pitchFamily="34" charset="0"/>
                      </a:endParaRPr>
                    </a:p>
                  </a:txBody>
                  <a:tcPr marL="24934" marR="24934" marT="0" marB="0" anchor="ctr">
                    <a:solidFill>
                      <a:srgbClr val="FFC000"/>
                    </a:solidFill>
                  </a:tcPr>
                </a:tc>
                <a:tc>
                  <a:txBody>
                    <a:bodyPr/>
                    <a:lstStyle/>
                    <a:p>
                      <a:pPr algn="ctr">
                        <a:spcAft>
                          <a:spcPts val="0"/>
                        </a:spcAft>
                      </a:pPr>
                      <a:r>
                        <a:rPr lang="fr-FR" sz="1400" dirty="0">
                          <a:effectLst/>
                          <a:latin typeface="+mn-lt"/>
                        </a:rPr>
                        <a:t>Téléphone</a:t>
                      </a:r>
                      <a:endParaRPr lang="fr-FR" sz="1400" dirty="0">
                        <a:effectLst/>
                        <a:latin typeface="+mn-lt"/>
                        <a:ea typeface="Calibri" panose="020F0502020204030204" pitchFamily="34" charset="0"/>
                      </a:endParaRPr>
                    </a:p>
                  </a:txBody>
                  <a:tcPr marL="24934" marR="24934" marT="0" marB="0" anchor="ctr">
                    <a:solidFill>
                      <a:srgbClr val="FFC000"/>
                    </a:solidFill>
                  </a:tcPr>
                </a:tc>
                <a:extLst>
                  <a:ext uri="{0D108BD9-81ED-4DB2-BD59-A6C34878D82A}">
                    <a16:rowId xmlns:a16="http://schemas.microsoft.com/office/drawing/2014/main" val="1010837064"/>
                  </a:ext>
                </a:extLst>
              </a:tr>
              <a:tr h="454240">
                <a:tc>
                  <a:txBody>
                    <a:bodyPr/>
                    <a:lstStyle/>
                    <a:p>
                      <a:pPr algn="ctr">
                        <a:spcAft>
                          <a:spcPts val="0"/>
                        </a:spcAft>
                      </a:pPr>
                      <a:r>
                        <a:rPr lang="fr-FR" sz="1200" dirty="0" smtClean="0">
                          <a:effectLst/>
                          <a:latin typeface="+mn-lt"/>
                          <a:ea typeface="Calibri" panose="020F0502020204030204" pitchFamily="34" charset="0"/>
                        </a:rPr>
                        <a:t>Michael</a:t>
                      </a:r>
                      <a:r>
                        <a:rPr lang="fr-FR" sz="1200" baseline="0" dirty="0" smtClean="0">
                          <a:effectLst/>
                          <a:latin typeface="+mn-lt"/>
                          <a:ea typeface="Calibri" panose="020F0502020204030204" pitchFamily="34" charset="0"/>
                        </a:rPr>
                        <a:t> ACHARD</a:t>
                      </a:r>
                    </a:p>
                  </a:txBody>
                  <a:tcPr marL="24934" marR="24934" marT="0" marB="0" anchor="ctr">
                    <a:solidFill>
                      <a:srgbClr val="FFBF0D"/>
                    </a:solidFill>
                  </a:tcPr>
                </a:tc>
                <a:tc>
                  <a:txBody>
                    <a:bodyPr/>
                    <a:lstStyle/>
                    <a:p>
                      <a:pPr algn="ctr">
                        <a:spcAft>
                          <a:spcPts val="0"/>
                        </a:spcAft>
                      </a:pPr>
                      <a:r>
                        <a:rPr lang="fr-FR" sz="1200" dirty="0" smtClean="0">
                          <a:effectLst/>
                          <a:latin typeface="+mn-lt"/>
                          <a:ea typeface="Calibri" panose="020F0502020204030204" pitchFamily="34" charset="0"/>
                        </a:rPr>
                        <a:t>Responsable</a:t>
                      </a:r>
                      <a:r>
                        <a:rPr lang="fr-FR" sz="1200" baseline="0" dirty="0" smtClean="0">
                          <a:effectLst/>
                          <a:latin typeface="+mn-lt"/>
                          <a:ea typeface="Calibri" panose="020F0502020204030204" pitchFamily="34" charset="0"/>
                        </a:rPr>
                        <a:t> régional</a:t>
                      </a:r>
                      <a:endParaRPr lang="fr-FR" sz="1200" dirty="0">
                        <a:effectLst/>
                        <a:latin typeface="+mn-lt"/>
                        <a:ea typeface="Calibri" panose="020F0502020204030204" pitchFamily="34" charset="0"/>
                      </a:endParaRPr>
                    </a:p>
                  </a:txBody>
                  <a:tcPr marL="24934" marR="24934" marT="0" marB="0" anchor="ctr">
                    <a:solidFill>
                      <a:srgbClr val="FFE59B"/>
                    </a:solidFill>
                  </a:tcPr>
                </a:tc>
                <a:tc>
                  <a:txBody>
                    <a:bodyPr/>
                    <a:lstStyle/>
                    <a:p>
                      <a:pPr algn="ctr">
                        <a:spcAft>
                          <a:spcPts val="0"/>
                        </a:spcAft>
                      </a:pPr>
                      <a:r>
                        <a:rPr lang="fr-FR" sz="1200" b="0" i="0" u="sng" strike="noStrike" cap="none" spc="0" baseline="0" dirty="0" smtClean="0">
                          <a:ln>
                            <a:noFill/>
                          </a:ln>
                          <a:solidFill>
                            <a:srgbClr val="0070C0"/>
                          </a:solidFill>
                          <a:effectLst/>
                          <a:uFillTx/>
                          <a:latin typeface="+mn-lt"/>
                          <a:ea typeface="+mn-ea"/>
                          <a:cs typeface="+mn-cs"/>
                          <a:sym typeface="Calibri"/>
                        </a:rPr>
                        <a:t>machard@sc-solidariteseniors.fr</a:t>
                      </a:r>
                      <a:endParaRPr lang="fr-FR" sz="1200" u="sng" dirty="0">
                        <a:solidFill>
                          <a:srgbClr val="0070C0"/>
                        </a:solidFill>
                        <a:effectLst/>
                        <a:latin typeface="+mn-lt"/>
                        <a:ea typeface="Calibri" panose="020F0502020204030204" pitchFamily="34" charset="0"/>
                      </a:endParaRPr>
                    </a:p>
                  </a:txBody>
                  <a:tcPr marL="24934" marR="24934" marT="0" marB="0" anchor="ctr">
                    <a:solidFill>
                      <a:srgbClr val="FFE59B"/>
                    </a:solidFill>
                  </a:tcPr>
                </a:tc>
                <a:tc>
                  <a:txBody>
                    <a:bodyPr/>
                    <a:lstStyle/>
                    <a:p>
                      <a:pPr algn="ctr">
                        <a:spcAft>
                          <a:spcPts val="0"/>
                        </a:spcAft>
                      </a:pPr>
                      <a:r>
                        <a:rPr lang="fr-FR" sz="1200" b="0" i="0" kern="1200" dirty="0" smtClean="0">
                          <a:solidFill>
                            <a:schemeClr val="dk1"/>
                          </a:solidFill>
                          <a:effectLst/>
                          <a:latin typeface="+mn-lt"/>
                          <a:ea typeface="+mn-ea"/>
                          <a:cs typeface="+mn-cs"/>
                        </a:rPr>
                        <a:t>07 63 44 98 65</a:t>
                      </a:r>
                      <a:endParaRPr lang="fr-FR" sz="1200" b="0" dirty="0">
                        <a:effectLst/>
                        <a:latin typeface="+mn-lt"/>
                        <a:ea typeface="Calibri" panose="020F0502020204030204" pitchFamily="34" charset="0"/>
                      </a:endParaRPr>
                    </a:p>
                  </a:txBody>
                  <a:tcPr marL="24934" marR="24934" marT="0" marB="0" anchor="ctr">
                    <a:solidFill>
                      <a:srgbClr val="FFE59B"/>
                    </a:solidFill>
                  </a:tcPr>
                </a:tc>
                <a:extLst>
                  <a:ext uri="{0D108BD9-81ED-4DB2-BD59-A6C34878D82A}">
                    <a16:rowId xmlns:a16="http://schemas.microsoft.com/office/drawing/2014/main" val="2587158838"/>
                  </a:ext>
                </a:extLst>
              </a:tr>
              <a:tr h="454240">
                <a:tc>
                  <a:txBody>
                    <a:bodyPr/>
                    <a:lstStyle/>
                    <a:p>
                      <a:pPr algn="ctr">
                        <a:spcAft>
                          <a:spcPts val="0"/>
                        </a:spcAft>
                      </a:pPr>
                      <a:r>
                        <a:rPr lang="fr-FR" sz="1200" dirty="0" smtClean="0">
                          <a:effectLst/>
                          <a:latin typeface="+mn-lt"/>
                        </a:rPr>
                        <a:t>Elodie RIGAUD</a:t>
                      </a:r>
                      <a:endParaRPr lang="fr-FR" sz="1200" dirty="0">
                        <a:effectLst/>
                        <a:latin typeface="+mn-lt"/>
                        <a:ea typeface="Calibri" panose="020F0502020204030204" pitchFamily="34" charset="0"/>
                      </a:endParaRPr>
                    </a:p>
                  </a:txBody>
                  <a:tcPr marL="24934" marR="24934" marT="0" marB="0" anchor="ctr">
                    <a:solidFill>
                      <a:srgbClr val="FFBF0D"/>
                    </a:solidFill>
                  </a:tcPr>
                </a:tc>
                <a:tc>
                  <a:txBody>
                    <a:bodyPr/>
                    <a:lstStyle/>
                    <a:p>
                      <a:pPr algn="ctr">
                        <a:spcAft>
                          <a:spcPts val="0"/>
                        </a:spcAft>
                      </a:pPr>
                      <a:r>
                        <a:rPr lang="fr-FR" sz="1200" dirty="0" smtClean="0">
                          <a:effectLst/>
                          <a:latin typeface="+mn-lt"/>
                        </a:rPr>
                        <a:t>Chargée</a:t>
                      </a:r>
                      <a:r>
                        <a:rPr lang="fr-FR" sz="1200" baseline="0" dirty="0" smtClean="0">
                          <a:effectLst/>
                          <a:latin typeface="+mn-lt"/>
                        </a:rPr>
                        <a:t> de développement (54 – 88)</a:t>
                      </a:r>
                      <a:endParaRPr lang="fr-FR" sz="1200" dirty="0">
                        <a:effectLst/>
                        <a:latin typeface="+mn-lt"/>
                        <a:ea typeface="Calibri" panose="020F0502020204030204" pitchFamily="34" charset="0"/>
                      </a:endParaRPr>
                    </a:p>
                  </a:txBody>
                  <a:tcPr marL="24934" marR="24934" marT="0" marB="0" anchor="ctr">
                    <a:solidFill>
                      <a:srgbClr val="FFE59B"/>
                    </a:solidFill>
                  </a:tcPr>
                </a:tc>
                <a:tc>
                  <a:txBody>
                    <a:bodyPr/>
                    <a:lstStyle/>
                    <a:p>
                      <a:pPr algn="ctr">
                        <a:spcAft>
                          <a:spcPts val="0"/>
                        </a:spcAft>
                      </a:pPr>
                      <a:r>
                        <a:rPr lang="fr-FR" sz="1200" u="sng" dirty="0" smtClean="0">
                          <a:solidFill>
                            <a:srgbClr val="0070C0"/>
                          </a:solidFill>
                          <a:effectLst/>
                          <a:latin typeface="+mn-lt"/>
                          <a:hlinkClick r:id="rId3"/>
                        </a:rPr>
                        <a:t>erigaud@sc-solidariteseniors.fr</a:t>
                      </a:r>
                      <a:endParaRPr lang="fr-FR" sz="1200" u="sng" dirty="0">
                        <a:solidFill>
                          <a:srgbClr val="0070C0"/>
                        </a:solidFill>
                        <a:effectLst/>
                        <a:latin typeface="+mn-lt"/>
                        <a:ea typeface="Calibri" panose="020F0502020204030204" pitchFamily="34" charset="0"/>
                      </a:endParaRPr>
                    </a:p>
                  </a:txBody>
                  <a:tcPr marL="24934" marR="24934" marT="0" marB="0" anchor="ctr">
                    <a:solidFill>
                      <a:srgbClr val="FFE59B"/>
                    </a:solidFill>
                  </a:tcPr>
                </a:tc>
                <a:tc>
                  <a:txBody>
                    <a:bodyPr/>
                    <a:lstStyle/>
                    <a:p>
                      <a:pPr algn="ctr">
                        <a:spcAft>
                          <a:spcPts val="0"/>
                        </a:spcAft>
                      </a:pPr>
                      <a:r>
                        <a:rPr lang="fr-FR" sz="1200" dirty="0" smtClean="0">
                          <a:effectLst/>
                          <a:latin typeface="+mn-lt"/>
                          <a:ea typeface="Calibri" panose="020F0502020204030204" pitchFamily="34" charset="0"/>
                        </a:rPr>
                        <a:t>07 64 50 97 36</a:t>
                      </a:r>
                      <a:endParaRPr lang="fr-FR" sz="1200" dirty="0">
                        <a:effectLst/>
                        <a:latin typeface="+mn-lt"/>
                        <a:ea typeface="Calibri" panose="020F0502020204030204" pitchFamily="34" charset="0"/>
                      </a:endParaRPr>
                    </a:p>
                  </a:txBody>
                  <a:tcPr marL="24934" marR="24934" marT="0" marB="0" anchor="ctr">
                    <a:solidFill>
                      <a:srgbClr val="FFE59B"/>
                    </a:solidFill>
                  </a:tcPr>
                </a:tc>
                <a:extLst>
                  <a:ext uri="{0D108BD9-81ED-4DB2-BD59-A6C34878D82A}">
                    <a16:rowId xmlns:a16="http://schemas.microsoft.com/office/drawing/2014/main" val="10561103"/>
                  </a:ext>
                </a:extLst>
              </a:tr>
              <a:tr h="454240">
                <a:tc>
                  <a:txBody>
                    <a:bodyPr/>
                    <a:lstStyle/>
                    <a:p>
                      <a:pPr algn="ctr">
                        <a:spcAft>
                          <a:spcPts val="0"/>
                        </a:spcAft>
                      </a:pPr>
                      <a:r>
                        <a:rPr lang="fr-FR" sz="1200" dirty="0" smtClean="0">
                          <a:effectLst/>
                          <a:latin typeface="+mn-lt"/>
                          <a:ea typeface="Calibri" panose="020F0502020204030204" pitchFamily="34" charset="0"/>
                        </a:rPr>
                        <a:t>Mathieu THOMAS </a:t>
                      </a:r>
                      <a:endParaRPr lang="fr-FR" sz="1200" dirty="0">
                        <a:effectLst/>
                        <a:latin typeface="+mn-lt"/>
                        <a:ea typeface="Calibri" panose="020F0502020204030204" pitchFamily="34" charset="0"/>
                      </a:endParaRPr>
                    </a:p>
                  </a:txBody>
                  <a:tcPr marL="24934" marR="24934" marT="0" marB="0" anchor="ctr">
                    <a:solidFill>
                      <a:srgbClr val="FFBF0D"/>
                    </a:solidFill>
                  </a:tcPr>
                </a:tc>
                <a:tc>
                  <a:txBody>
                    <a:bodyPr/>
                    <a:lstStyle/>
                    <a:p>
                      <a:pPr algn="ctr">
                        <a:spcAft>
                          <a:spcPts val="0"/>
                        </a:spcAft>
                      </a:pPr>
                      <a:r>
                        <a:rPr lang="fr-FR" sz="1200" dirty="0" smtClean="0">
                          <a:effectLst/>
                          <a:latin typeface="+mn-lt"/>
                        </a:rPr>
                        <a:t>Chargé</a:t>
                      </a:r>
                      <a:r>
                        <a:rPr lang="fr-FR" sz="1200" baseline="0" dirty="0" smtClean="0">
                          <a:effectLst/>
                          <a:latin typeface="+mn-lt"/>
                        </a:rPr>
                        <a:t> de développement</a:t>
                      </a:r>
                    </a:p>
                    <a:p>
                      <a:pPr algn="ctr">
                        <a:spcAft>
                          <a:spcPts val="0"/>
                        </a:spcAft>
                      </a:pPr>
                      <a:r>
                        <a:rPr lang="fr-FR" sz="1200" baseline="0" dirty="0" smtClean="0">
                          <a:effectLst/>
                          <a:latin typeface="+mn-lt"/>
                        </a:rPr>
                        <a:t>(57) </a:t>
                      </a:r>
                      <a:endParaRPr lang="fr-FR" sz="1200" dirty="0">
                        <a:effectLst/>
                        <a:latin typeface="+mn-lt"/>
                        <a:ea typeface="Calibri" panose="020F0502020204030204" pitchFamily="34" charset="0"/>
                      </a:endParaRPr>
                    </a:p>
                  </a:txBody>
                  <a:tcPr marL="24934" marR="24934" marT="0" marB="0" anchor="ctr">
                    <a:solidFill>
                      <a:srgbClr val="FFE59B"/>
                    </a:solidFill>
                  </a:tcPr>
                </a:tc>
                <a:tc>
                  <a:txBody>
                    <a:bodyPr/>
                    <a:lstStyle/>
                    <a:p>
                      <a:pPr algn="ctr">
                        <a:spcAft>
                          <a:spcPts val="0"/>
                        </a:spcAft>
                      </a:pPr>
                      <a:r>
                        <a:rPr lang="fr-FR" sz="1200" b="0" i="0" u="sng" strike="noStrike" cap="none" spc="0" baseline="0" dirty="0" smtClean="0">
                          <a:ln>
                            <a:noFill/>
                          </a:ln>
                          <a:solidFill>
                            <a:srgbClr val="0070C0"/>
                          </a:solidFill>
                          <a:effectLst/>
                          <a:uFillTx/>
                          <a:latin typeface="+mn-lt"/>
                          <a:ea typeface="+mn-ea"/>
                          <a:cs typeface="+mn-cs"/>
                          <a:sym typeface="Calibri"/>
                        </a:rPr>
                        <a:t>mthomas@sc-solidariteseniors.fr</a:t>
                      </a:r>
                      <a:endParaRPr lang="fr-FR" sz="1200" u="sng" dirty="0">
                        <a:solidFill>
                          <a:srgbClr val="0070C0"/>
                        </a:solidFill>
                        <a:effectLst/>
                        <a:latin typeface="+mn-lt"/>
                        <a:ea typeface="Calibri" panose="020F0502020204030204" pitchFamily="34" charset="0"/>
                      </a:endParaRPr>
                    </a:p>
                  </a:txBody>
                  <a:tcPr marL="24934" marR="24934" marT="0" marB="0" anchor="ctr">
                    <a:solidFill>
                      <a:srgbClr val="FFE59B"/>
                    </a:solidFill>
                  </a:tcPr>
                </a:tc>
                <a:tc>
                  <a:txBody>
                    <a:bodyPr/>
                    <a:lstStyle/>
                    <a:p>
                      <a:pPr algn="ctr">
                        <a:spcAft>
                          <a:spcPts val="0"/>
                        </a:spcAft>
                      </a:pPr>
                      <a:r>
                        <a:rPr lang="fr-FR" sz="1200" b="0" i="0" u="none" strike="noStrike" cap="none" spc="0" baseline="0" dirty="0" smtClean="0">
                          <a:ln>
                            <a:noFill/>
                          </a:ln>
                          <a:solidFill>
                            <a:schemeClr val="dk1"/>
                          </a:solidFill>
                          <a:effectLst/>
                          <a:uFillTx/>
                          <a:latin typeface="+mn-lt"/>
                          <a:ea typeface="+mn-ea"/>
                          <a:cs typeface="+mn-cs"/>
                          <a:sym typeface="Calibri"/>
                        </a:rPr>
                        <a:t>07 61 84 29 40</a:t>
                      </a:r>
                      <a:endParaRPr lang="fr-FR" sz="1200" dirty="0">
                        <a:effectLst/>
                        <a:latin typeface="+mn-lt"/>
                        <a:ea typeface="Calibri" panose="020F0502020204030204" pitchFamily="34" charset="0"/>
                      </a:endParaRPr>
                    </a:p>
                  </a:txBody>
                  <a:tcPr marL="24934" marR="24934" marT="0" marB="0" anchor="ctr">
                    <a:solidFill>
                      <a:srgbClr val="FFE59B"/>
                    </a:solidFill>
                  </a:tcPr>
                </a:tc>
                <a:extLst>
                  <a:ext uri="{0D108BD9-81ED-4DB2-BD59-A6C34878D82A}">
                    <a16:rowId xmlns:a16="http://schemas.microsoft.com/office/drawing/2014/main" val="3097807087"/>
                  </a:ext>
                </a:extLst>
              </a:tr>
              <a:tr h="454240">
                <a:tc>
                  <a:txBody>
                    <a:bodyPr/>
                    <a:lstStyle/>
                    <a:p>
                      <a:pPr algn="ctr">
                        <a:spcAft>
                          <a:spcPts val="0"/>
                        </a:spcAft>
                      </a:pPr>
                      <a:r>
                        <a:rPr lang="fr-FR" sz="1200" dirty="0" smtClean="0">
                          <a:effectLst/>
                          <a:latin typeface="+mn-lt"/>
                        </a:rPr>
                        <a:t>Angélique GREGET</a:t>
                      </a:r>
                      <a:endParaRPr lang="fr-FR" sz="1200" dirty="0">
                        <a:effectLst/>
                        <a:latin typeface="+mn-lt"/>
                        <a:ea typeface="Calibri" panose="020F0502020204030204" pitchFamily="34" charset="0"/>
                      </a:endParaRPr>
                    </a:p>
                  </a:txBody>
                  <a:tcPr marL="24934" marR="24934" marT="0" marB="0" anchor="ctr">
                    <a:solidFill>
                      <a:srgbClr val="FFBF0D"/>
                    </a:solidFill>
                  </a:tcPr>
                </a:tc>
                <a:tc>
                  <a:txBody>
                    <a:bodyPr/>
                    <a:lstStyle/>
                    <a:p>
                      <a:pPr algn="ctr">
                        <a:spcAft>
                          <a:spcPts val="0"/>
                        </a:spcAft>
                      </a:pPr>
                      <a:r>
                        <a:rPr lang="fr-FR" sz="1200" dirty="0" smtClean="0">
                          <a:effectLst/>
                          <a:latin typeface="+mn-lt"/>
                        </a:rPr>
                        <a:t>Chargée</a:t>
                      </a:r>
                      <a:r>
                        <a:rPr lang="fr-FR" sz="1200" baseline="0" dirty="0" smtClean="0">
                          <a:effectLst/>
                          <a:latin typeface="+mn-lt"/>
                        </a:rPr>
                        <a:t> de développement (52 – 55)</a:t>
                      </a:r>
                      <a:endParaRPr lang="fr-FR" sz="1200" dirty="0">
                        <a:effectLst/>
                        <a:latin typeface="+mn-lt"/>
                        <a:ea typeface="Calibri" panose="020F0502020204030204" pitchFamily="34" charset="0"/>
                      </a:endParaRPr>
                    </a:p>
                  </a:txBody>
                  <a:tcPr marL="24934" marR="24934" marT="0" marB="0" anchor="ctr">
                    <a:solidFill>
                      <a:srgbClr val="FFE59B"/>
                    </a:solidFill>
                  </a:tcPr>
                </a:tc>
                <a:tc>
                  <a:txBody>
                    <a:bodyPr/>
                    <a:lstStyle/>
                    <a:p>
                      <a:pPr algn="ctr">
                        <a:spcAft>
                          <a:spcPts val="0"/>
                        </a:spcAft>
                      </a:pPr>
                      <a:r>
                        <a:rPr lang="fr-FR" sz="1200" u="sng" dirty="0" smtClean="0">
                          <a:solidFill>
                            <a:srgbClr val="0070C0"/>
                          </a:solidFill>
                          <a:effectLst/>
                          <a:latin typeface="+mn-lt"/>
                          <a:hlinkClick r:id="rId4"/>
                        </a:rPr>
                        <a:t>agreget@sc-solidariteseniors.fr</a:t>
                      </a:r>
                      <a:endParaRPr lang="fr-FR" sz="1200" dirty="0">
                        <a:solidFill>
                          <a:srgbClr val="0070C0"/>
                        </a:solidFill>
                        <a:effectLst/>
                        <a:latin typeface="+mn-lt"/>
                        <a:ea typeface="Calibri" panose="020F0502020204030204" pitchFamily="34" charset="0"/>
                      </a:endParaRPr>
                    </a:p>
                  </a:txBody>
                  <a:tcPr marL="24934" marR="24934" marT="0" marB="0" anchor="ctr">
                    <a:solidFill>
                      <a:srgbClr val="FFE59B"/>
                    </a:solidFill>
                  </a:tcPr>
                </a:tc>
                <a:tc>
                  <a:txBody>
                    <a:bodyPr/>
                    <a:lstStyle/>
                    <a:p>
                      <a:pPr algn="ctr">
                        <a:spcAft>
                          <a:spcPts val="0"/>
                        </a:spcAft>
                      </a:pPr>
                      <a:r>
                        <a:rPr lang="fr-FR" sz="1200" dirty="0" smtClean="0">
                          <a:effectLst/>
                          <a:latin typeface="+mn-lt"/>
                        </a:rPr>
                        <a:t>06 68 80 91 58</a:t>
                      </a:r>
                      <a:endParaRPr lang="fr-FR" sz="1200" dirty="0">
                        <a:effectLst/>
                        <a:latin typeface="+mn-lt"/>
                        <a:ea typeface="Calibri" panose="020F0502020204030204" pitchFamily="34" charset="0"/>
                      </a:endParaRPr>
                    </a:p>
                  </a:txBody>
                  <a:tcPr marL="24934" marR="24934" marT="0" marB="0" anchor="ctr">
                    <a:solidFill>
                      <a:srgbClr val="FFE59B"/>
                    </a:solidFill>
                  </a:tcPr>
                </a:tc>
                <a:extLst>
                  <a:ext uri="{0D108BD9-81ED-4DB2-BD59-A6C34878D82A}">
                    <a16:rowId xmlns:a16="http://schemas.microsoft.com/office/drawing/2014/main" val="3190155544"/>
                  </a:ext>
                </a:extLst>
              </a:tr>
              <a:tr h="454240">
                <a:tc>
                  <a:txBody>
                    <a:bodyPr/>
                    <a:lstStyle/>
                    <a:p>
                      <a:pPr algn="ctr">
                        <a:spcAft>
                          <a:spcPts val="0"/>
                        </a:spcAft>
                      </a:pPr>
                      <a:r>
                        <a:rPr lang="fr-FR" sz="1200" dirty="0" smtClean="0">
                          <a:effectLst/>
                          <a:latin typeface="+mn-lt"/>
                        </a:rPr>
                        <a:t>Laure DESPOND</a:t>
                      </a:r>
                      <a:endParaRPr lang="fr-FR" sz="1200" dirty="0">
                        <a:effectLst/>
                        <a:latin typeface="+mn-lt"/>
                        <a:ea typeface="Calibri" panose="020F0502020204030204" pitchFamily="34" charset="0"/>
                      </a:endParaRPr>
                    </a:p>
                  </a:txBody>
                  <a:tcPr marL="24934" marR="24934" marT="0" marB="0" anchor="ctr">
                    <a:solidFill>
                      <a:srgbClr val="FFBF0D"/>
                    </a:solid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fr-FR" sz="1200" dirty="0" smtClean="0">
                          <a:effectLst/>
                          <a:latin typeface="+mn-lt"/>
                        </a:rPr>
                        <a:t>Chargée</a:t>
                      </a:r>
                      <a:r>
                        <a:rPr lang="fr-FR" sz="1200" baseline="0" dirty="0" smtClean="0">
                          <a:effectLst/>
                          <a:latin typeface="+mn-lt"/>
                        </a:rPr>
                        <a:t> de développement (10 – 51)</a:t>
                      </a:r>
                      <a:endParaRPr lang="fr-FR" sz="1200" dirty="0" smtClean="0">
                        <a:effectLst/>
                        <a:latin typeface="+mn-lt"/>
                        <a:ea typeface="Calibri" panose="020F0502020204030204" pitchFamily="34" charset="0"/>
                      </a:endParaRPr>
                    </a:p>
                  </a:txBody>
                  <a:tcPr marL="24934" marR="24934" marT="0" marB="0" anchor="ctr">
                    <a:solidFill>
                      <a:srgbClr val="FFE59B"/>
                    </a:solidFill>
                  </a:tcPr>
                </a:tc>
                <a:tc>
                  <a:txBody>
                    <a:bodyPr/>
                    <a:lstStyle/>
                    <a:p>
                      <a:pPr algn="ctr">
                        <a:spcAft>
                          <a:spcPts val="0"/>
                        </a:spcAft>
                      </a:pPr>
                      <a:r>
                        <a:rPr lang="fr-FR" sz="1200" u="sng" dirty="0" smtClean="0">
                          <a:solidFill>
                            <a:srgbClr val="0070C0"/>
                          </a:solidFill>
                          <a:effectLst/>
                          <a:latin typeface="+mn-lt"/>
                          <a:hlinkClick r:id="rId5"/>
                        </a:rPr>
                        <a:t>ldespond@sc-solidariteseniors.fr</a:t>
                      </a:r>
                      <a:endParaRPr lang="fr-FR" sz="1200" dirty="0">
                        <a:solidFill>
                          <a:srgbClr val="0070C0"/>
                        </a:solidFill>
                        <a:effectLst/>
                        <a:latin typeface="+mn-lt"/>
                        <a:ea typeface="Calibri" panose="020F0502020204030204" pitchFamily="34" charset="0"/>
                      </a:endParaRPr>
                    </a:p>
                  </a:txBody>
                  <a:tcPr marL="24934" marR="24934" marT="0" marB="0" anchor="ctr">
                    <a:solidFill>
                      <a:srgbClr val="FFE59B"/>
                    </a:solidFill>
                  </a:tcPr>
                </a:tc>
                <a:tc>
                  <a:txBody>
                    <a:bodyPr/>
                    <a:lstStyle/>
                    <a:p>
                      <a:pPr algn="ctr">
                        <a:spcAft>
                          <a:spcPts val="0"/>
                        </a:spcAft>
                      </a:pPr>
                      <a:r>
                        <a:rPr lang="fr-FR" sz="1200" dirty="0" smtClean="0">
                          <a:effectLst/>
                          <a:latin typeface="+mn-lt"/>
                        </a:rPr>
                        <a:t>06 50 76 66 82</a:t>
                      </a:r>
                      <a:endParaRPr lang="fr-FR" sz="1200" dirty="0">
                        <a:effectLst/>
                        <a:latin typeface="+mn-lt"/>
                        <a:ea typeface="Calibri" panose="020F0502020204030204" pitchFamily="34" charset="0"/>
                      </a:endParaRPr>
                    </a:p>
                  </a:txBody>
                  <a:tcPr marL="24934" marR="24934" marT="0" marB="0" anchor="ctr">
                    <a:solidFill>
                      <a:srgbClr val="FFE59B"/>
                    </a:solidFill>
                  </a:tcPr>
                </a:tc>
                <a:extLst>
                  <a:ext uri="{0D108BD9-81ED-4DB2-BD59-A6C34878D82A}">
                    <a16:rowId xmlns:a16="http://schemas.microsoft.com/office/drawing/2014/main" val="1122010995"/>
                  </a:ext>
                </a:extLst>
              </a:tr>
              <a:tr h="454240">
                <a:tc>
                  <a:txBody>
                    <a:bodyPr/>
                    <a:lstStyle/>
                    <a:p>
                      <a:pPr algn="ctr">
                        <a:spcAft>
                          <a:spcPts val="0"/>
                        </a:spcAft>
                      </a:pPr>
                      <a:r>
                        <a:rPr lang="fr-FR" sz="1200" dirty="0" smtClean="0">
                          <a:effectLst/>
                          <a:latin typeface="+mn-lt"/>
                        </a:rPr>
                        <a:t>Emeline LEFORT</a:t>
                      </a:r>
                      <a:endParaRPr lang="fr-FR" sz="1200" dirty="0">
                        <a:effectLst/>
                        <a:latin typeface="+mn-lt"/>
                        <a:ea typeface="Calibri" panose="020F0502020204030204" pitchFamily="34" charset="0"/>
                      </a:endParaRPr>
                    </a:p>
                  </a:txBody>
                  <a:tcPr marL="24934" marR="24934" marT="0" marB="0" anchor="ctr">
                    <a:solidFill>
                      <a:srgbClr val="FFBF0D"/>
                    </a:solid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fr-FR" sz="1200" dirty="0" smtClean="0">
                          <a:effectLst/>
                          <a:latin typeface="+mn-lt"/>
                        </a:rPr>
                        <a:t>Chargée</a:t>
                      </a:r>
                      <a:r>
                        <a:rPr lang="fr-FR" sz="1200" baseline="0" dirty="0" smtClean="0">
                          <a:effectLst/>
                          <a:latin typeface="+mn-lt"/>
                        </a:rPr>
                        <a:t> de développement (8 – 54)</a:t>
                      </a:r>
                      <a:endParaRPr lang="fr-FR" sz="1200" dirty="0" smtClean="0">
                        <a:effectLst/>
                        <a:latin typeface="+mn-lt"/>
                        <a:ea typeface="Calibri" panose="020F0502020204030204" pitchFamily="34" charset="0"/>
                      </a:endParaRPr>
                    </a:p>
                  </a:txBody>
                  <a:tcPr marL="24934" marR="24934" marT="0" marB="0" anchor="ctr">
                    <a:solidFill>
                      <a:srgbClr val="FFE59B"/>
                    </a:solidFill>
                  </a:tcPr>
                </a:tc>
                <a:tc>
                  <a:txBody>
                    <a:bodyPr/>
                    <a:lstStyle/>
                    <a:p>
                      <a:pPr algn="ctr">
                        <a:spcAft>
                          <a:spcPts val="0"/>
                        </a:spcAft>
                      </a:pPr>
                      <a:r>
                        <a:rPr lang="fr-FR" sz="1200" u="sng" dirty="0" smtClean="0">
                          <a:solidFill>
                            <a:srgbClr val="0070C0"/>
                          </a:solidFill>
                          <a:effectLst/>
                          <a:latin typeface="+mn-lt"/>
                          <a:hlinkClick r:id="rId6"/>
                        </a:rPr>
                        <a:t>elefort@sc-solidariteseniors.fr</a:t>
                      </a:r>
                      <a:endParaRPr lang="fr-FR" sz="1200" dirty="0">
                        <a:solidFill>
                          <a:srgbClr val="0070C0"/>
                        </a:solidFill>
                        <a:effectLst/>
                        <a:latin typeface="+mn-lt"/>
                        <a:ea typeface="Calibri" panose="020F0502020204030204" pitchFamily="34" charset="0"/>
                      </a:endParaRPr>
                    </a:p>
                  </a:txBody>
                  <a:tcPr marL="24934" marR="24934" marT="0" marB="0" anchor="ctr">
                    <a:solidFill>
                      <a:srgbClr val="FFE59B"/>
                    </a:solidFill>
                  </a:tcPr>
                </a:tc>
                <a:tc>
                  <a:txBody>
                    <a:bodyPr/>
                    <a:lstStyle/>
                    <a:p>
                      <a:pPr algn="ctr">
                        <a:spcAft>
                          <a:spcPts val="0"/>
                        </a:spcAft>
                      </a:pPr>
                      <a:r>
                        <a:rPr lang="fr-FR" sz="1200" dirty="0" smtClean="0">
                          <a:effectLst/>
                          <a:latin typeface="+mn-lt"/>
                        </a:rPr>
                        <a:t>06 58 72 57</a:t>
                      </a:r>
                      <a:r>
                        <a:rPr lang="fr-FR" sz="1200" baseline="0" dirty="0" smtClean="0">
                          <a:effectLst/>
                          <a:latin typeface="+mn-lt"/>
                        </a:rPr>
                        <a:t> 32</a:t>
                      </a:r>
                      <a:endParaRPr lang="fr-FR" sz="1200" dirty="0">
                        <a:effectLst/>
                        <a:latin typeface="+mn-lt"/>
                        <a:ea typeface="Calibri" panose="020F0502020204030204" pitchFamily="34" charset="0"/>
                      </a:endParaRPr>
                    </a:p>
                  </a:txBody>
                  <a:tcPr marL="24934" marR="24934" marT="0" marB="0" anchor="ctr">
                    <a:solidFill>
                      <a:srgbClr val="FFE59B"/>
                    </a:solidFill>
                  </a:tcPr>
                </a:tc>
                <a:extLst>
                  <a:ext uri="{0D108BD9-81ED-4DB2-BD59-A6C34878D82A}">
                    <a16:rowId xmlns:a16="http://schemas.microsoft.com/office/drawing/2014/main" val="4075205409"/>
                  </a:ext>
                </a:extLst>
              </a:tr>
              <a:tr h="454240">
                <a:tc>
                  <a:txBody>
                    <a:bodyPr/>
                    <a:lstStyle/>
                    <a:p>
                      <a:pPr algn="ctr">
                        <a:spcAft>
                          <a:spcPts val="0"/>
                        </a:spcAft>
                      </a:pPr>
                      <a:r>
                        <a:rPr lang="fr-FR" sz="1200" dirty="0" smtClean="0">
                          <a:effectLst/>
                          <a:latin typeface="+mn-lt"/>
                          <a:ea typeface="Calibri" panose="020F0502020204030204" pitchFamily="34" charset="0"/>
                        </a:rPr>
                        <a:t>Marine</a:t>
                      </a:r>
                      <a:r>
                        <a:rPr lang="fr-FR" sz="1200" baseline="0" dirty="0" smtClean="0">
                          <a:effectLst/>
                          <a:latin typeface="+mn-lt"/>
                          <a:ea typeface="Calibri" panose="020F0502020204030204" pitchFamily="34" charset="0"/>
                        </a:rPr>
                        <a:t> HAZEMANN</a:t>
                      </a:r>
                      <a:endParaRPr lang="fr-FR" sz="1200" dirty="0">
                        <a:effectLst/>
                        <a:latin typeface="+mn-lt"/>
                        <a:ea typeface="Calibri" panose="020F0502020204030204" pitchFamily="34" charset="0"/>
                      </a:endParaRPr>
                    </a:p>
                  </a:txBody>
                  <a:tcPr marL="24934" marR="24934" marT="0" marB="0" anchor="ctr">
                    <a:solidFill>
                      <a:srgbClr val="FFBF0D"/>
                    </a:solid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fr-FR" sz="1200" dirty="0" smtClean="0">
                          <a:effectLst/>
                          <a:latin typeface="+mn-lt"/>
                        </a:rPr>
                        <a:t>Chargée</a:t>
                      </a:r>
                      <a:r>
                        <a:rPr lang="fr-FR" sz="1200" baseline="0" dirty="0" smtClean="0">
                          <a:effectLst/>
                          <a:latin typeface="+mn-lt"/>
                        </a:rPr>
                        <a:t> de développement (67 – 68)</a:t>
                      </a:r>
                      <a:endParaRPr lang="fr-FR" sz="1200" dirty="0" smtClean="0">
                        <a:effectLst/>
                        <a:latin typeface="+mn-lt"/>
                        <a:ea typeface="Calibri" panose="020F0502020204030204" pitchFamily="34" charset="0"/>
                      </a:endParaRPr>
                    </a:p>
                  </a:txBody>
                  <a:tcPr marL="24934" marR="24934" marT="0" marB="0" anchor="ctr">
                    <a:solidFill>
                      <a:srgbClr val="FFE59B"/>
                    </a:solidFill>
                  </a:tcPr>
                </a:tc>
                <a:tc>
                  <a:txBody>
                    <a:bodyPr/>
                    <a:lstStyle/>
                    <a:p>
                      <a:pPr algn="ctr">
                        <a:spcAft>
                          <a:spcPts val="0"/>
                        </a:spcAft>
                      </a:pPr>
                      <a:r>
                        <a:rPr lang="fr-FR" sz="1200" u="sng" dirty="0" smtClean="0">
                          <a:solidFill>
                            <a:srgbClr val="0070C0"/>
                          </a:solidFill>
                          <a:effectLst/>
                          <a:latin typeface="+mn-lt"/>
                          <a:hlinkClick r:id="rId7"/>
                        </a:rPr>
                        <a:t>mhazemann@sc-solidariteseniors.fr</a:t>
                      </a:r>
                      <a:endParaRPr lang="fr-FR" sz="1200" dirty="0">
                        <a:solidFill>
                          <a:srgbClr val="0070C0"/>
                        </a:solidFill>
                        <a:effectLst/>
                        <a:latin typeface="+mn-lt"/>
                        <a:ea typeface="Calibri" panose="020F0502020204030204" pitchFamily="34" charset="0"/>
                      </a:endParaRPr>
                    </a:p>
                  </a:txBody>
                  <a:tcPr marL="24934" marR="24934" marT="0" marB="0" anchor="ctr">
                    <a:solidFill>
                      <a:srgbClr val="FFE59B"/>
                    </a:solidFill>
                  </a:tcPr>
                </a:tc>
                <a:tc>
                  <a:txBody>
                    <a:bodyPr/>
                    <a:lstStyle/>
                    <a:p>
                      <a:pPr algn="ctr">
                        <a:spcAft>
                          <a:spcPts val="0"/>
                        </a:spcAft>
                      </a:pPr>
                      <a:r>
                        <a:rPr lang="fr-FR" sz="1200" dirty="0" smtClean="0">
                          <a:effectLst/>
                          <a:latin typeface="+mn-lt"/>
                        </a:rPr>
                        <a:t>06 50 76 72 28</a:t>
                      </a:r>
                      <a:endParaRPr lang="fr-FR" sz="1200" dirty="0">
                        <a:effectLst/>
                        <a:latin typeface="+mn-lt"/>
                        <a:ea typeface="Calibri" panose="020F0502020204030204" pitchFamily="34" charset="0"/>
                      </a:endParaRPr>
                    </a:p>
                  </a:txBody>
                  <a:tcPr marL="24934" marR="24934" marT="0" marB="0" anchor="ctr">
                    <a:solidFill>
                      <a:srgbClr val="FFE59B"/>
                    </a:solidFill>
                  </a:tcPr>
                </a:tc>
                <a:extLst>
                  <a:ext uri="{0D108BD9-81ED-4DB2-BD59-A6C34878D82A}">
                    <a16:rowId xmlns:a16="http://schemas.microsoft.com/office/drawing/2014/main" val="2610584569"/>
                  </a:ext>
                </a:extLst>
              </a:tr>
              <a:tr h="454240">
                <a:tc>
                  <a:txBody>
                    <a:bodyPr/>
                    <a:lstStyle/>
                    <a:p>
                      <a:pPr algn="ctr">
                        <a:spcAft>
                          <a:spcPts val="0"/>
                        </a:spcAft>
                      </a:pPr>
                      <a:r>
                        <a:rPr lang="fr-FR" sz="1200" dirty="0" smtClean="0">
                          <a:effectLst/>
                          <a:latin typeface="+mn-lt"/>
                        </a:rPr>
                        <a:t>Alexine HUSS</a:t>
                      </a:r>
                      <a:endParaRPr lang="fr-FR" sz="1200" dirty="0">
                        <a:effectLst/>
                        <a:latin typeface="+mn-lt"/>
                        <a:ea typeface="Calibri" panose="020F0502020204030204" pitchFamily="34" charset="0"/>
                      </a:endParaRPr>
                    </a:p>
                  </a:txBody>
                  <a:tcPr marL="24934" marR="24934" marT="0" marB="0" anchor="ctr">
                    <a:solidFill>
                      <a:srgbClr val="FFBF0D"/>
                    </a:solidFill>
                  </a:tcPr>
                </a:tc>
                <a:tc>
                  <a:txBody>
                    <a:bodyPr/>
                    <a:lstStyle/>
                    <a:p>
                      <a:pPr algn="ctr">
                        <a:spcAft>
                          <a:spcPts val="0"/>
                        </a:spcAft>
                      </a:pPr>
                      <a:r>
                        <a:rPr lang="fr-FR" sz="1200" dirty="0" smtClean="0">
                          <a:effectLst/>
                          <a:latin typeface="+mn-lt"/>
                        </a:rPr>
                        <a:t>Chargée de coordination</a:t>
                      </a:r>
                      <a:r>
                        <a:rPr lang="fr-FR" sz="1200" baseline="0" dirty="0" smtClean="0">
                          <a:effectLst/>
                          <a:latin typeface="+mn-lt"/>
                        </a:rPr>
                        <a:t> pédagogique</a:t>
                      </a:r>
                      <a:endParaRPr lang="fr-FR" sz="1200" dirty="0">
                        <a:effectLst/>
                        <a:latin typeface="+mn-lt"/>
                        <a:ea typeface="Calibri" panose="020F0502020204030204" pitchFamily="34" charset="0"/>
                      </a:endParaRPr>
                    </a:p>
                  </a:txBody>
                  <a:tcPr marL="24934" marR="24934" marT="0" marB="0" anchor="ctr">
                    <a:solidFill>
                      <a:srgbClr val="FFE59B"/>
                    </a:solidFill>
                  </a:tcPr>
                </a:tc>
                <a:tc>
                  <a:txBody>
                    <a:bodyPr/>
                    <a:lstStyle/>
                    <a:p>
                      <a:pPr algn="ctr">
                        <a:spcAft>
                          <a:spcPts val="0"/>
                        </a:spcAft>
                      </a:pPr>
                      <a:r>
                        <a:rPr lang="fr-FR" sz="1200" u="sng" dirty="0" smtClean="0">
                          <a:solidFill>
                            <a:srgbClr val="0070C0"/>
                          </a:solidFill>
                          <a:effectLst/>
                          <a:latin typeface="+mn-lt"/>
                          <a:hlinkClick r:id="rId8"/>
                        </a:rPr>
                        <a:t>ahuss@sc-solidariteseniors.fr</a:t>
                      </a:r>
                      <a:endParaRPr lang="fr-FR" sz="1200" dirty="0">
                        <a:solidFill>
                          <a:srgbClr val="0070C0"/>
                        </a:solidFill>
                        <a:effectLst/>
                        <a:latin typeface="+mn-lt"/>
                        <a:ea typeface="Calibri" panose="020F0502020204030204" pitchFamily="34" charset="0"/>
                      </a:endParaRPr>
                    </a:p>
                  </a:txBody>
                  <a:tcPr marL="24934" marR="24934" marT="0" marB="0" anchor="ctr">
                    <a:solidFill>
                      <a:srgbClr val="FFE59B"/>
                    </a:solidFill>
                  </a:tcPr>
                </a:tc>
                <a:tc>
                  <a:txBody>
                    <a:bodyPr/>
                    <a:lstStyle/>
                    <a:p>
                      <a:pPr algn="ctr">
                        <a:spcAft>
                          <a:spcPts val="0"/>
                        </a:spcAft>
                      </a:pPr>
                      <a:r>
                        <a:rPr lang="fr-FR" sz="1200" dirty="0" smtClean="0">
                          <a:effectLst/>
                          <a:latin typeface="+mn-lt"/>
                        </a:rPr>
                        <a:t>06 50 76 61 38</a:t>
                      </a:r>
                      <a:endParaRPr lang="fr-FR" sz="1200" dirty="0">
                        <a:effectLst/>
                        <a:latin typeface="+mn-lt"/>
                        <a:ea typeface="Calibri" panose="020F0502020204030204" pitchFamily="34" charset="0"/>
                      </a:endParaRPr>
                    </a:p>
                  </a:txBody>
                  <a:tcPr marL="24934" marR="24934" marT="0" marB="0" anchor="ctr">
                    <a:solidFill>
                      <a:srgbClr val="FFE59B"/>
                    </a:solidFill>
                  </a:tcPr>
                </a:tc>
                <a:extLst>
                  <a:ext uri="{0D108BD9-81ED-4DB2-BD59-A6C34878D82A}">
                    <a16:rowId xmlns:a16="http://schemas.microsoft.com/office/drawing/2014/main" val="2856244773"/>
                  </a:ext>
                </a:extLst>
              </a:tr>
              <a:tr h="454240">
                <a:tc>
                  <a:txBody>
                    <a:bodyPr/>
                    <a:lstStyle/>
                    <a:p>
                      <a:pPr algn="ctr">
                        <a:spcAft>
                          <a:spcPts val="0"/>
                        </a:spcAft>
                      </a:pPr>
                      <a:r>
                        <a:rPr lang="fr-FR" sz="1200" dirty="0" smtClean="0">
                          <a:effectLst/>
                          <a:latin typeface="+mn-lt"/>
                        </a:rPr>
                        <a:t>Aline WAGNER</a:t>
                      </a:r>
                    </a:p>
                  </a:txBody>
                  <a:tcPr marL="24934" marR="24934" marT="0" marB="0" anchor="ctr">
                    <a:solidFill>
                      <a:srgbClr val="FFBF0D"/>
                    </a:solidFill>
                  </a:tcPr>
                </a:tc>
                <a:tc>
                  <a:txBody>
                    <a:bodyPr/>
                    <a:lstStyle/>
                    <a:p>
                      <a:pPr algn="ctr">
                        <a:spcAft>
                          <a:spcPts val="0"/>
                        </a:spcAft>
                      </a:pPr>
                      <a:r>
                        <a:rPr lang="fr-FR" sz="1200" dirty="0" smtClean="0">
                          <a:effectLst/>
                          <a:latin typeface="+mn-lt"/>
                        </a:rPr>
                        <a:t>Chargée de</a:t>
                      </a:r>
                      <a:r>
                        <a:rPr lang="fr-FR" sz="1200" baseline="0" dirty="0" smtClean="0">
                          <a:effectLst/>
                          <a:latin typeface="+mn-lt"/>
                        </a:rPr>
                        <a:t> recrutement </a:t>
                      </a:r>
                      <a:endParaRPr lang="fr-FR" sz="1200" dirty="0">
                        <a:effectLst/>
                        <a:latin typeface="+mn-lt"/>
                        <a:ea typeface="Calibri" panose="020F0502020204030204" pitchFamily="34" charset="0"/>
                      </a:endParaRPr>
                    </a:p>
                  </a:txBody>
                  <a:tcPr marL="24934" marR="24934" marT="0" marB="0" anchor="ctr">
                    <a:solidFill>
                      <a:srgbClr val="FFE59B"/>
                    </a:solidFill>
                  </a:tcPr>
                </a:tc>
                <a:tc>
                  <a:txBody>
                    <a:bodyPr/>
                    <a:lstStyle/>
                    <a:p>
                      <a:pPr algn="ctr">
                        <a:spcAft>
                          <a:spcPts val="0"/>
                        </a:spcAft>
                      </a:pPr>
                      <a:r>
                        <a:rPr lang="fr-FR" sz="1200" u="sng" dirty="0" smtClean="0">
                          <a:solidFill>
                            <a:srgbClr val="0070C0"/>
                          </a:solidFill>
                          <a:effectLst/>
                          <a:latin typeface="+mn-lt"/>
                          <a:hlinkClick r:id="rId9"/>
                        </a:rPr>
                        <a:t>awagner@sc-solidariteseniors.fr</a:t>
                      </a:r>
                      <a:endParaRPr lang="fr-FR" sz="1200" dirty="0">
                        <a:solidFill>
                          <a:srgbClr val="0070C0"/>
                        </a:solidFill>
                        <a:effectLst/>
                        <a:latin typeface="+mn-lt"/>
                        <a:ea typeface="Calibri" panose="020F0502020204030204" pitchFamily="34" charset="0"/>
                      </a:endParaRPr>
                    </a:p>
                  </a:txBody>
                  <a:tcPr marL="24934" marR="24934" marT="0" marB="0" anchor="ctr">
                    <a:solidFill>
                      <a:srgbClr val="FFE59B"/>
                    </a:solidFill>
                  </a:tcPr>
                </a:tc>
                <a:tc>
                  <a:txBody>
                    <a:bodyPr/>
                    <a:lstStyle/>
                    <a:p>
                      <a:pPr algn="ctr">
                        <a:spcAft>
                          <a:spcPts val="0"/>
                        </a:spcAft>
                      </a:pPr>
                      <a:r>
                        <a:rPr lang="fr-FR" sz="1200" dirty="0" smtClean="0">
                          <a:effectLst/>
                          <a:latin typeface="+mn-lt"/>
                        </a:rPr>
                        <a:t>06 68 81 18 36</a:t>
                      </a:r>
                      <a:endParaRPr lang="fr-FR" sz="1200" dirty="0">
                        <a:effectLst/>
                        <a:latin typeface="+mn-lt"/>
                        <a:ea typeface="Calibri" panose="020F0502020204030204" pitchFamily="34" charset="0"/>
                      </a:endParaRPr>
                    </a:p>
                  </a:txBody>
                  <a:tcPr marL="24934" marR="24934" marT="0" marB="0" anchor="ctr">
                    <a:solidFill>
                      <a:srgbClr val="FFE59B"/>
                    </a:solidFill>
                  </a:tcPr>
                </a:tc>
                <a:extLst>
                  <a:ext uri="{0D108BD9-81ED-4DB2-BD59-A6C34878D82A}">
                    <a16:rowId xmlns:a16="http://schemas.microsoft.com/office/drawing/2014/main" val="1337255107"/>
                  </a:ext>
                </a:extLst>
              </a:tr>
              <a:tr h="454240">
                <a:tc>
                  <a:txBody>
                    <a:bodyPr/>
                    <a:lstStyle/>
                    <a:p>
                      <a:pPr algn="ctr">
                        <a:spcAft>
                          <a:spcPts val="0"/>
                        </a:spcAft>
                      </a:pPr>
                      <a:r>
                        <a:rPr lang="fr-FR" sz="1200" dirty="0" smtClean="0">
                          <a:effectLst/>
                          <a:latin typeface="+mn-lt"/>
                          <a:ea typeface="Calibri" panose="020F0502020204030204" pitchFamily="34" charset="0"/>
                        </a:rPr>
                        <a:t>Léa VINCENDEAU</a:t>
                      </a:r>
                      <a:endParaRPr lang="fr-FR" sz="1200" dirty="0">
                        <a:effectLst/>
                        <a:latin typeface="+mn-lt"/>
                        <a:ea typeface="Calibri" panose="020F0502020204030204" pitchFamily="34" charset="0"/>
                      </a:endParaRPr>
                    </a:p>
                  </a:txBody>
                  <a:tcPr marL="24934" marR="24934" marT="0" marB="0" anchor="ctr">
                    <a:solidFill>
                      <a:srgbClr val="FFBF0D"/>
                    </a:solidFill>
                  </a:tcPr>
                </a:tc>
                <a:tc>
                  <a:txBody>
                    <a:bodyPr/>
                    <a:lstStyle/>
                    <a:p>
                      <a:pPr algn="ctr">
                        <a:spcAft>
                          <a:spcPts val="0"/>
                        </a:spcAft>
                      </a:pPr>
                      <a:r>
                        <a:rPr lang="fr-FR" sz="1200" dirty="0">
                          <a:effectLst/>
                          <a:latin typeface="+mn-lt"/>
                          <a:ea typeface="Calibri" panose="020F0502020204030204" pitchFamily="34" charset="0"/>
                        </a:rPr>
                        <a:t>Chargée des partenariats nationaux</a:t>
                      </a:r>
                    </a:p>
                  </a:txBody>
                  <a:tcPr marL="24934" marR="24934" marT="0" marB="0" anchor="ctr">
                    <a:solidFill>
                      <a:srgbClr val="FFE59B"/>
                    </a:solidFill>
                  </a:tcPr>
                </a:tc>
                <a:tc>
                  <a:txBody>
                    <a:bodyPr/>
                    <a:lstStyle/>
                    <a:p>
                      <a:pPr algn="ctr">
                        <a:spcAft>
                          <a:spcPts val="0"/>
                        </a:spcAft>
                      </a:pPr>
                      <a:r>
                        <a:rPr lang="fr-FR" sz="1200" dirty="0">
                          <a:solidFill>
                            <a:srgbClr val="0070C0"/>
                          </a:solidFill>
                          <a:effectLst/>
                          <a:latin typeface="+mn-lt"/>
                          <a:ea typeface="Calibri" panose="020F0502020204030204" pitchFamily="34" charset="0"/>
                          <a:hlinkClick r:id="rId10"/>
                        </a:rPr>
                        <a:t>lvincendeau@sc-solidariteseniors.fr</a:t>
                      </a:r>
                      <a:r>
                        <a:rPr lang="fr-FR" sz="1200" dirty="0">
                          <a:solidFill>
                            <a:srgbClr val="0070C0"/>
                          </a:solidFill>
                          <a:effectLst/>
                          <a:latin typeface="+mn-lt"/>
                          <a:ea typeface="Calibri" panose="020F0502020204030204" pitchFamily="34" charset="0"/>
                        </a:rPr>
                        <a:t> </a:t>
                      </a:r>
                    </a:p>
                  </a:txBody>
                  <a:tcPr marL="24934" marR="24934" marT="0" marB="0" anchor="ctr">
                    <a:solidFill>
                      <a:srgbClr val="FFE59B"/>
                    </a:solidFill>
                  </a:tcPr>
                </a:tc>
                <a:tc>
                  <a:txBody>
                    <a:bodyPr/>
                    <a:lstStyle/>
                    <a:p>
                      <a:pPr algn="ctr">
                        <a:spcAft>
                          <a:spcPts val="0"/>
                        </a:spcAft>
                      </a:pPr>
                      <a:r>
                        <a:rPr lang="fr-FR" sz="1200" dirty="0">
                          <a:effectLst/>
                          <a:latin typeface="+mn-lt"/>
                        </a:rPr>
                        <a:t>06 68 72 71 41</a:t>
                      </a:r>
                    </a:p>
                  </a:txBody>
                  <a:tcPr marL="24934" marR="24934" marT="0" marB="0" anchor="ctr">
                    <a:solidFill>
                      <a:srgbClr val="FFE59B"/>
                    </a:solidFill>
                  </a:tcPr>
                </a:tc>
                <a:extLst>
                  <a:ext uri="{0D108BD9-81ED-4DB2-BD59-A6C34878D82A}">
                    <a16:rowId xmlns:a16="http://schemas.microsoft.com/office/drawing/2014/main" val="3576892952"/>
                  </a:ext>
                </a:extLst>
              </a:tr>
              <a:tr h="454240">
                <a:tc>
                  <a:txBody>
                    <a:bodyPr/>
                    <a:lstStyle/>
                    <a:p>
                      <a:pPr algn="ctr">
                        <a:spcAft>
                          <a:spcPts val="0"/>
                        </a:spcAft>
                      </a:pPr>
                      <a:r>
                        <a:rPr lang="fr-FR" sz="1200" dirty="0" smtClean="0">
                          <a:effectLst/>
                          <a:latin typeface="+mn-lt"/>
                          <a:ea typeface="Calibri" panose="020F0502020204030204" pitchFamily="34" charset="0"/>
                        </a:rPr>
                        <a:t>Constance DEVILLERS</a:t>
                      </a:r>
                      <a:endParaRPr lang="fr-FR" sz="1200" dirty="0">
                        <a:effectLst/>
                        <a:latin typeface="+mn-lt"/>
                        <a:ea typeface="Calibri" panose="020F0502020204030204" pitchFamily="34" charset="0"/>
                      </a:endParaRPr>
                    </a:p>
                  </a:txBody>
                  <a:tcPr marL="24934" marR="24934" marT="0" marB="0" anchor="ctr">
                    <a:solidFill>
                      <a:srgbClr val="FFBF0D"/>
                    </a:solidFill>
                  </a:tcPr>
                </a:tc>
                <a:tc>
                  <a:txBody>
                    <a:bodyPr/>
                    <a:lstStyle/>
                    <a:p>
                      <a:pPr algn="ctr">
                        <a:spcAft>
                          <a:spcPts val="0"/>
                        </a:spcAft>
                      </a:pPr>
                      <a:r>
                        <a:rPr lang="fr-FR" sz="1200" dirty="0">
                          <a:effectLst/>
                          <a:latin typeface="+mn-lt"/>
                        </a:rPr>
                        <a:t>Déléguée générale</a:t>
                      </a:r>
                      <a:endParaRPr lang="fr-FR" sz="1200" dirty="0">
                        <a:effectLst/>
                        <a:latin typeface="+mn-lt"/>
                        <a:ea typeface="Calibri" panose="020F0502020204030204" pitchFamily="34" charset="0"/>
                      </a:endParaRPr>
                    </a:p>
                  </a:txBody>
                  <a:tcPr marL="24934" marR="24934" marT="0" marB="0" anchor="ctr">
                    <a:solidFill>
                      <a:srgbClr val="FFE59B"/>
                    </a:solidFill>
                  </a:tcPr>
                </a:tc>
                <a:tc>
                  <a:txBody>
                    <a:bodyPr/>
                    <a:lstStyle/>
                    <a:p>
                      <a:pPr algn="ctr">
                        <a:spcAft>
                          <a:spcPts val="0"/>
                        </a:spcAft>
                      </a:pPr>
                      <a:r>
                        <a:rPr lang="fr-FR" sz="1200" u="sng" dirty="0">
                          <a:solidFill>
                            <a:srgbClr val="0070C0"/>
                          </a:solidFill>
                          <a:effectLst/>
                          <a:latin typeface="+mn-lt"/>
                          <a:hlinkClick r:id="rId11"/>
                        </a:rPr>
                        <a:t>cdevillers@sc-solidariteseniors.fr</a:t>
                      </a:r>
                      <a:endParaRPr lang="fr-FR" sz="1200" dirty="0">
                        <a:solidFill>
                          <a:srgbClr val="0070C0"/>
                        </a:solidFill>
                        <a:effectLst/>
                        <a:latin typeface="+mn-lt"/>
                        <a:ea typeface="Calibri" panose="020F0502020204030204" pitchFamily="34" charset="0"/>
                      </a:endParaRPr>
                    </a:p>
                  </a:txBody>
                  <a:tcPr marL="24934" marR="24934" marT="0" marB="0" anchor="ctr">
                    <a:solidFill>
                      <a:srgbClr val="FFE59B"/>
                    </a:solidFill>
                  </a:tcPr>
                </a:tc>
                <a:tc>
                  <a:txBody>
                    <a:bodyPr/>
                    <a:lstStyle/>
                    <a:p>
                      <a:pPr algn="ctr">
                        <a:spcAft>
                          <a:spcPts val="0"/>
                        </a:spcAft>
                      </a:pPr>
                      <a:r>
                        <a:rPr lang="fr-FR" sz="1200" dirty="0">
                          <a:effectLst/>
                          <a:latin typeface="+mn-lt"/>
                        </a:rPr>
                        <a:t>07 65 18 89 01</a:t>
                      </a:r>
                    </a:p>
                  </a:txBody>
                  <a:tcPr marL="24934" marR="24934" marT="0" marB="0" anchor="ctr">
                    <a:solidFill>
                      <a:srgbClr val="FFE59B"/>
                    </a:solidFill>
                  </a:tcPr>
                </a:tc>
                <a:extLst>
                  <a:ext uri="{0D108BD9-81ED-4DB2-BD59-A6C34878D82A}">
                    <a16:rowId xmlns:a16="http://schemas.microsoft.com/office/drawing/2014/main" val="2432348317"/>
                  </a:ext>
                </a:extLst>
              </a:tr>
            </a:tbl>
          </a:graphicData>
        </a:graphic>
      </p:graphicFrame>
      <p:sp>
        <p:nvSpPr>
          <p:cNvPr id="12" name="Rectangle 11"/>
          <p:cNvSpPr/>
          <p:nvPr/>
        </p:nvSpPr>
        <p:spPr>
          <a:xfrm>
            <a:off x="447454" y="7886542"/>
            <a:ext cx="5929228" cy="1200329"/>
          </a:xfrm>
          <a:prstGeom prst="rect">
            <a:avLst/>
          </a:prstGeom>
          <a:ln>
            <a:prstDash val="sysDot"/>
          </a:ln>
        </p:spPr>
        <p:style>
          <a:lnRef idx="2">
            <a:schemeClr val="dk1"/>
          </a:lnRef>
          <a:fillRef idx="1">
            <a:schemeClr val="lt1"/>
          </a:fillRef>
          <a:effectRef idx="0">
            <a:schemeClr val="dk1"/>
          </a:effectRef>
          <a:fontRef idx="minor">
            <a:schemeClr val="dk1"/>
          </a:fontRef>
        </p:style>
        <p:txBody>
          <a:bodyPr wrap="square">
            <a:spAutoFit/>
          </a:bodyPr>
          <a:lstStyle/>
          <a:p>
            <a:pPr algn="just"/>
            <a:r>
              <a:rPr lang="fr-FR" sz="1200" dirty="0"/>
              <a:t>La mobilisation SC2S a été lancée en mars 2021 par le Ministère chargé de l’Autonomie et le Secrétariat d’Etat chargé de la Jeunesse et de l’Engagement, avec l’ensemble des acteurs du Grand Age et du Service Civique parmi lesquels, Unis-Cité, Monalisa, La Croix-Rouge française, les Petits frères des pauvres, le groupe SOS seniors, la </a:t>
            </a:r>
            <a:r>
              <a:rPr lang="fr-FR" sz="1200" dirty="0" err="1"/>
              <a:t>Fehap</a:t>
            </a:r>
            <a:r>
              <a:rPr lang="fr-FR" sz="1200" dirty="0"/>
              <a:t>, ... Soutenu initialement par le groupe Malakoff </a:t>
            </a:r>
            <a:r>
              <a:rPr lang="fr-FR" sz="1200" dirty="0" err="1"/>
              <a:t>Humanis</a:t>
            </a:r>
            <a:r>
              <a:rPr lang="fr-FR" sz="1200" dirty="0"/>
              <a:t>, elle fait aujourd’hui partie des programmes communautaires de la fédération </a:t>
            </a:r>
            <a:r>
              <a:rPr lang="fr-FR" sz="1200" dirty="0" err="1"/>
              <a:t>Agirc-Arrco</a:t>
            </a:r>
            <a:r>
              <a:rPr lang="fr-FR" sz="1200" dirty="0"/>
              <a:t>.</a:t>
            </a:r>
          </a:p>
        </p:txBody>
      </p:sp>
      <p:graphicFrame>
        <p:nvGraphicFramePr>
          <p:cNvPr id="3" name="Tableau 2"/>
          <p:cNvGraphicFramePr>
            <a:graphicFrameLocks noGrp="1"/>
          </p:cNvGraphicFramePr>
          <p:nvPr>
            <p:extLst>
              <p:ext uri="{D42A27DB-BD31-4B8C-83A1-F6EECF244321}">
                <p14:modId xmlns:p14="http://schemas.microsoft.com/office/powerpoint/2010/main" val="560826733"/>
              </p:ext>
            </p:extLst>
          </p:nvPr>
        </p:nvGraphicFramePr>
        <p:xfrm>
          <a:off x="447454" y="6680970"/>
          <a:ext cx="5929228" cy="780666"/>
        </p:xfrm>
        <a:graphic>
          <a:graphicData uri="http://schemas.openxmlformats.org/drawingml/2006/table">
            <a:tbl>
              <a:tblPr firstRow="1" bandRow="1">
                <a:tableStyleId>{5C22544A-7EE6-4342-B048-85BDC9FD1C3A}</a:tableStyleId>
              </a:tblPr>
              <a:tblGrid>
                <a:gridCol w="1625186">
                  <a:extLst>
                    <a:ext uri="{9D8B030D-6E8A-4147-A177-3AD203B41FA5}">
                      <a16:colId xmlns:a16="http://schemas.microsoft.com/office/drawing/2014/main" val="1331683275"/>
                    </a:ext>
                  </a:extLst>
                </a:gridCol>
                <a:gridCol w="1759131">
                  <a:extLst>
                    <a:ext uri="{9D8B030D-6E8A-4147-A177-3AD203B41FA5}">
                      <a16:colId xmlns:a16="http://schemas.microsoft.com/office/drawing/2014/main" val="20850741"/>
                    </a:ext>
                  </a:extLst>
                </a:gridCol>
                <a:gridCol w="1436915">
                  <a:extLst>
                    <a:ext uri="{9D8B030D-6E8A-4147-A177-3AD203B41FA5}">
                      <a16:colId xmlns:a16="http://schemas.microsoft.com/office/drawing/2014/main" val="1196511321"/>
                    </a:ext>
                  </a:extLst>
                </a:gridCol>
                <a:gridCol w="1107996">
                  <a:extLst>
                    <a:ext uri="{9D8B030D-6E8A-4147-A177-3AD203B41FA5}">
                      <a16:colId xmlns:a16="http://schemas.microsoft.com/office/drawing/2014/main" val="1176680948"/>
                    </a:ext>
                  </a:extLst>
                </a:gridCol>
              </a:tblGrid>
              <a:tr h="780666">
                <a:tc>
                  <a:txBody>
                    <a:bodyPr/>
                    <a:lstStyle/>
                    <a:p>
                      <a:pPr algn="ctr"/>
                      <a:r>
                        <a:rPr lang="fr-FR" dirty="0" smtClean="0"/>
                        <a:t>Marie GRETHEL</a:t>
                      </a:r>
                      <a:endParaRPr lang="fr-FR" dirty="0"/>
                    </a:p>
                  </a:txBody>
                  <a:tcPr anchor="ctr"/>
                </a:tc>
                <a:tc>
                  <a:txBody>
                    <a:bodyPr/>
                    <a:lstStyle/>
                    <a:p>
                      <a:pPr algn="ctr"/>
                      <a:r>
                        <a:rPr lang="fr-FR" sz="1200" b="0" kern="1200" dirty="0" smtClean="0">
                          <a:solidFill>
                            <a:schemeClr val="dk1"/>
                          </a:solidFill>
                          <a:effectLst/>
                          <a:latin typeface="+mn-lt"/>
                          <a:ea typeface="+mn-ea"/>
                          <a:cs typeface="+mn-cs"/>
                        </a:rPr>
                        <a:t>Référente SC Uriopss</a:t>
                      </a:r>
                      <a:r>
                        <a:rPr lang="fr-FR" sz="1200" b="0" kern="1200" baseline="0" dirty="0" smtClean="0">
                          <a:solidFill>
                            <a:schemeClr val="dk1"/>
                          </a:solidFill>
                          <a:effectLst/>
                          <a:latin typeface="+mn-lt"/>
                          <a:ea typeface="+mn-ea"/>
                          <a:cs typeface="+mn-cs"/>
                        </a:rPr>
                        <a:t> GE</a:t>
                      </a:r>
                      <a:endParaRPr lang="fr-FR" sz="1200" b="0" kern="1200" dirty="0">
                        <a:solidFill>
                          <a:schemeClr val="dk1"/>
                        </a:solidFill>
                        <a:effectLst/>
                        <a:latin typeface="+mn-lt"/>
                        <a:ea typeface="+mn-ea"/>
                        <a:cs typeface="+mn-cs"/>
                      </a:endParaRPr>
                    </a:p>
                  </a:txBody>
                  <a:tcPr anchor="ctr">
                    <a:solidFill>
                      <a:schemeClr val="accent1">
                        <a:lumMod val="40000"/>
                        <a:lumOff val="60000"/>
                      </a:schemeClr>
                    </a:solidFill>
                  </a:tcPr>
                </a:tc>
                <a:tc>
                  <a:txBody>
                    <a:bodyPr/>
                    <a:lstStyle/>
                    <a:p>
                      <a:pPr marL="0" algn="ctr" defTabSz="685800" rtl="0" eaLnBrk="1" latinLnBrk="0" hangingPunct="1">
                        <a:spcAft>
                          <a:spcPts val="0"/>
                        </a:spcAft>
                      </a:pPr>
                      <a:r>
                        <a:rPr lang="fr-FR" sz="1200" b="0" u="sng" kern="1200" dirty="0" smtClean="0">
                          <a:solidFill>
                            <a:srgbClr val="0070C0"/>
                          </a:solidFill>
                          <a:effectLst/>
                          <a:latin typeface="+mn-lt"/>
                          <a:ea typeface="+mn-ea"/>
                          <a:cs typeface="+mn-cs"/>
                          <a:hlinkClick r:id="rId12"/>
                        </a:rPr>
                        <a:t>m.grethel@uriopss-grandest.fr</a:t>
                      </a:r>
                      <a:r>
                        <a:rPr lang="fr-FR" sz="1200" b="0" u="sng" kern="1200" dirty="0" smtClean="0">
                          <a:solidFill>
                            <a:srgbClr val="0070C0"/>
                          </a:solidFill>
                          <a:effectLst/>
                          <a:latin typeface="+mn-lt"/>
                          <a:ea typeface="+mn-ea"/>
                          <a:cs typeface="+mn-cs"/>
                        </a:rPr>
                        <a:t> </a:t>
                      </a:r>
                      <a:endParaRPr lang="fr-FR" sz="1200" b="0" u="sng" kern="1200" dirty="0">
                        <a:solidFill>
                          <a:srgbClr val="0070C0"/>
                        </a:solidFill>
                        <a:effectLst/>
                        <a:latin typeface="+mn-lt"/>
                        <a:ea typeface="+mn-ea"/>
                        <a:cs typeface="+mn-cs"/>
                      </a:endParaRPr>
                    </a:p>
                  </a:txBody>
                  <a:tcPr anchor="ctr">
                    <a:solidFill>
                      <a:schemeClr val="accent1">
                        <a:lumMod val="40000"/>
                        <a:lumOff val="60000"/>
                      </a:schemeClr>
                    </a:solidFill>
                  </a:tcPr>
                </a:tc>
                <a:tc>
                  <a:txBody>
                    <a:bodyPr/>
                    <a:lstStyle/>
                    <a:p>
                      <a:pPr algn="ctr"/>
                      <a:r>
                        <a:rPr lang="fr-FR" sz="1200" b="0" kern="1200" dirty="0" smtClean="0">
                          <a:solidFill>
                            <a:schemeClr val="dk1"/>
                          </a:solidFill>
                          <a:effectLst/>
                          <a:latin typeface="+mn-lt"/>
                          <a:ea typeface="+mn-ea"/>
                          <a:cs typeface="+mn-cs"/>
                        </a:rPr>
                        <a:t>07 69 08 57 83</a:t>
                      </a:r>
                      <a:endParaRPr lang="fr-FR" sz="1200" b="0" kern="1200" dirty="0">
                        <a:solidFill>
                          <a:schemeClr val="dk1"/>
                        </a:solidFill>
                        <a:effectLst/>
                        <a:latin typeface="+mn-lt"/>
                        <a:ea typeface="+mn-ea"/>
                        <a:cs typeface="+mn-cs"/>
                      </a:endParaRPr>
                    </a:p>
                  </a:txBody>
                  <a:tcPr anchor="ctr">
                    <a:solidFill>
                      <a:schemeClr val="accent1">
                        <a:lumMod val="40000"/>
                        <a:lumOff val="60000"/>
                      </a:schemeClr>
                    </a:solidFill>
                  </a:tcPr>
                </a:tc>
                <a:extLst>
                  <a:ext uri="{0D108BD9-81ED-4DB2-BD59-A6C34878D82A}">
                    <a16:rowId xmlns:a16="http://schemas.microsoft.com/office/drawing/2014/main" val="2929885772"/>
                  </a:ext>
                </a:extLst>
              </a:tr>
            </a:tbl>
          </a:graphicData>
        </a:graphic>
      </p:graphicFrame>
      <p:pic>
        <p:nvPicPr>
          <p:cNvPr id="13" name="Image 1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412068" y="11029153"/>
            <a:ext cx="665643" cy="827615"/>
          </a:xfrm>
          <a:prstGeom prst="rect">
            <a:avLst/>
          </a:prstGeom>
        </p:spPr>
      </p:pic>
      <p:pic>
        <p:nvPicPr>
          <p:cNvPr id="14" name="Image 13"/>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456681" y="11029153"/>
            <a:ext cx="693768" cy="709148"/>
          </a:xfrm>
          <a:prstGeom prst="rect">
            <a:avLst/>
          </a:prstGeom>
        </p:spPr>
      </p:pic>
      <p:pic>
        <p:nvPicPr>
          <p:cNvPr id="15" name="Image 14"/>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374716" y="11029153"/>
            <a:ext cx="861060" cy="783950"/>
          </a:xfrm>
          <a:prstGeom prst="rect">
            <a:avLst/>
          </a:prstGeom>
        </p:spPr>
      </p:pic>
      <p:sp>
        <p:nvSpPr>
          <p:cNvPr id="16" name="Rectangle 15"/>
          <p:cNvSpPr/>
          <p:nvPr/>
        </p:nvSpPr>
        <p:spPr>
          <a:xfrm>
            <a:off x="194121" y="11854820"/>
            <a:ext cx="5912655" cy="265457"/>
          </a:xfrm>
          <a:prstGeom prst="rect">
            <a:avLst/>
          </a:prstGeom>
        </p:spPr>
        <p:txBody>
          <a:bodyPr wrap="square">
            <a:spAutoFit/>
          </a:bodyPr>
          <a:lstStyle/>
          <a:p>
            <a:pPr lvl="0" algn="just">
              <a:lnSpc>
                <a:spcPct val="107000"/>
              </a:lnSpc>
              <a:spcAft>
                <a:spcPts val="0"/>
              </a:spcAft>
            </a:pPr>
            <a:r>
              <a:rPr lang="fr-FR" sz="1100" dirty="0" smtClean="0">
                <a:cs typeface="Arial" panose="020B0604020202020204" pitchFamily="34" charset="0"/>
              </a:rPr>
              <a:t>MAJ Janvier 2024</a:t>
            </a:r>
            <a:endParaRPr lang="fr-FR" sz="1100" dirty="0">
              <a:cs typeface="Arial" panose="020B0604020202020204" pitchFamily="34" charset="0"/>
            </a:endParaRPr>
          </a:p>
        </p:txBody>
      </p:sp>
    </p:spTree>
    <p:extLst>
      <p:ext uri="{BB962C8B-B14F-4D97-AF65-F5344CB8AC3E}">
        <p14:creationId xmlns:p14="http://schemas.microsoft.com/office/powerpoint/2010/main" val="3356970250"/>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2014</TotalTime>
  <Words>849</Words>
  <Application>Microsoft Office PowerPoint</Application>
  <PresentationFormat>Grand écran</PresentationFormat>
  <Paragraphs>88</Paragraphs>
  <Slides>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vt:i4>
      </vt:variant>
    </vt:vector>
  </HeadingPairs>
  <TitlesOfParts>
    <vt:vector size="9" baseType="lpstr">
      <vt:lpstr>Arial</vt:lpstr>
      <vt:lpstr>Calibri</vt:lpstr>
      <vt:lpstr>Calibri Light</vt:lpstr>
      <vt:lpstr>Helvetica</vt:lpstr>
      <vt:lpstr>Symbol</vt:lpstr>
      <vt:lpstr>Times New Roman</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Install</dc:creator>
  <cp:lastModifiedBy>Marie GRETHEL</cp:lastModifiedBy>
  <cp:revision>58</cp:revision>
  <dcterms:created xsi:type="dcterms:W3CDTF">2023-04-12T07:57:12Z</dcterms:created>
  <dcterms:modified xsi:type="dcterms:W3CDTF">2024-01-19T11:41:56Z</dcterms:modified>
</cp:coreProperties>
</file>