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45DD7A-ABEF-4535-9016-7187167098D0}" v="2" dt="2020-10-07T07:54:53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KUPFER" userId="S::v.kupfer@uriopss-grandest.fr::584ff642-7996-46eb-a535-4e6e2b2621c1" providerId="AD" clId="Web-{5F45DD7A-ABEF-4535-9016-7187167098D0}"/>
    <pc:docChg chg="modSld">
      <pc:chgData name="Victor KUPFER" userId="S::v.kupfer@uriopss-grandest.fr::584ff642-7996-46eb-a535-4e6e2b2621c1" providerId="AD" clId="Web-{5F45DD7A-ABEF-4535-9016-7187167098D0}" dt="2020-10-07T07:54:53.262" v="1" actId="20577"/>
      <pc:docMkLst>
        <pc:docMk/>
      </pc:docMkLst>
      <pc:sldChg chg="modSp">
        <pc:chgData name="Victor KUPFER" userId="S::v.kupfer@uriopss-grandest.fr::584ff642-7996-46eb-a535-4e6e2b2621c1" providerId="AD" clId="Web-{5F45DD7A-ABEF-4535-9016-7187167098D0}" dt="2020-10-07T07:54:53.247" v="0" actId="20577"/>
        <pc:sldMkLst>
          <pc:docMk/>
          <pc:sldMk cId="201811571" sldId="269"/>
        </pc:sldMkLst>
        <pc:spChg chg="mod">
          <ac:chgData name="Victor KUPFER" userId="S::v.kupfer@uriopss-grandest.fr::584ff642-7996-46eb-a535-4e6e2b2621c1" providerId="AD" clId="Web-{5F45DD7A-ABEF-4535-9016-7187167098D0}" dt="2020-10-07T07:54:53.247" v="0" actId="20577"/>
          <ac:spMkLst>
            <pc:docMk/>
            <pc:sldMk cId="201811571" sldId="26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6716" y="3370266"/>
            <a:ext cx="6858000" cy="1481137"/>
          </a:xfrm>
        </p:spPr>
        <p:txBody>
          <a:bodyPr anchor="b">
            <a:normAutofit/>
          </a:bodyPr>
          <a:lstStyle>
            <a:lvl1pPr algn="ctr">
              <a:defRPr sz="4950" b="1" i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59" y="128415"/>
            <a:ext cx="3772869" cy="13023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5581649"/>
            <a:ext cx="913244" cy="114155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568">
            <a:off x="6464372" y="98401"/>
            <a:ext cx="1185223" cy="12433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1" y="5581649"/>
            <a:ext cx="863448" cy="114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6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0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9176" y="1825628"/>
            <a:ext cx="7496175" cy="4003675"/>
          </a:xfrm>
        </p:spPr>
        <p:txBody>
          <a:bodyPr>
            <a:normAutofit/>
          </a:bodyPr>
          <a:lstStyle>
            <a:lvl1pPr>
              <a:defRPr sz="1950"/>
            </a:lvl1pPr>
            <a:lvl2pPr>
              <a:defRPr sz="1950"/>
            </a:lvl2pPr>
            <a:lvl3pPr>
              <a:defRPr sz="1950"/>
            </a:lvl3pPr>
            <a:lvl4pPr>
              <a:defRPr sz="1950"/>
            </a:lvl4pPr>
            <a:lvl5pPr>
              <a:defRPr sz="195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2343150" y="6341342"/>
            <a:ext cx="44577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350" b="1" dirty="0"/>
              <a:t>Rentrée sociale 2020-2021 – Réseau Uriopss-Uniopss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1143000" y="169866"/>
            <a:ext cx="6858000" cy="107473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43000" y="1155703"/>
            <a:ext cx="6858000" cy="177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5686425"/>
            <a:ext cx="829423" cy="10367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1" y="5686425"/>
            <a:ext cx="784198" cy="10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8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5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3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58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2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4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9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86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371762" y="3260823"/>
            <a:ext cx="6858000" cy="1110853"/>
          </a:xfrm>
        </p:spPr>
        <p:txBody>
          <a:bodyPr>
            <a:normAutofit/>
          </a:bodyPr>
          <a:lstStyle/>
          <a:p>
            <a:r>
              <a:rPr lang="fr-FR" dirty="0"/>
              <a:t>Vie associative et ESS</a:t>
            </a:r>
          </a:p>
        </p:txBody>
      </p:sp>
    </p:spTree>
    <p:extLst>
      <p:ext uri="{BB962C8B-B14F-4D97-AF65-F5344CB8AC3E}">
        <p14:creationId xmlns:p14="http://schemas.microsoft.com/office/powerpoint/2010/main" val="206529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558344"/>
            <a:ext cx="7496175" cy="47265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Crise du Covid-19: des impacts sur la vie des associations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Une crise </a:t>
            </a:r>
            <a:r>
              <a:rPr lang="fr-FR" dirty="0" err="1"/>
              <a:t>impactante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Un fort impact financier : la majorité des associations a connu une baisse d’activité entrainant une baisse de ses revenus</a:t>
            </a:r>
          </a:p>
          <a:p>
            <a:pPr lvl="1"/>
            <a:r>
              <a:rPr lang="fr-FR" dirty="0"/>
              <a:t>Adaptation des activités en fonction du contexte : développement de l’aide alimentaire, soutien numérique, lutte contre l’isolement</a:t>
            </a:r>
          </a:p>
          <a:p>
            <a:pPr lvl="1"/>
            <a:r>
              <a:rPr lang="fr-FR" dirty="0"/>
              <a:t>Développement de la solidarité</a:t>
            </a:r>
          </a:p>
          <a:p>
            <a:pPr marL="0" indent="0">
              <a:lnSpc>
                <a:spcPct val="210000"/>
              </a:lnSpc>
              <a:buNone/>
            </a:pPr>
            <a:r>
              <a:rPr lang="fr-FR" b="1" dirty="0">
                <a:solidFill>
                  <a:srgbClr val="00B0F0"/>
                </a:solidFill>
              </a:rPr>
              <a:t>Crise du Covid-19: des réponses gouvernementales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Des mesures d’aides gouvernementales</a:t>
            </a:r>
          </a:p>
          <a:p>
            <a:pPr lvl="1"/>
            <a:r>
              <a:rPr lang="fr-FR" dirty="0"/>
              <a:t>Loi d’urgence du 23 mars</a:t>
            </a:r>
          </a:p>
          <a:p>
            <a:pPr lvl="1"/>
            <a:r>
              <a:rPr lang="fr-FR" dirty="0"/>
              <a:t>Ordonnance portant adaptation des règles de réunion et de délibération des assemblées et organes dirigeantes des personnes morales</a:t>
            </a:r>
          </a:p>
          <a:p>
            <a:pPr lvl="1"/>
            <a:r>
              <a:rPr lang="fr-FR" dirty="0"/>
              <a:t>Ordonnance portant adaptation des règles relatives à l’établissement, l’arrêté, l’audit, la revue, l’approbation et la publication des comptes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36323" y="92593"/>
            <a:ext cx="7679028" cy="1074737"/>
          </a:xfrm>
        </p:spPr>
        <p:txBody>
          <a:bodyPr>
            <a:normAutofit fontScale="90000"/>
          </a:bodyPr>
          <a:lstStyle/>
          <a:p>
            <a:r>
              <a:rPr lang="fr-FR" dirty="0"/>
              <a:t>Crise du Covid-19 : les associations entre adaptation et innovation</a:t>
            </a:r>
          </a:p>
        </p:txBody>
      </p:sp>
    </p:spTree>
    <p:extLst>
      <p:ext uri="{BB962C8B-B14F-4D97-AF65-F5344CB8AC3E}">
        <p14:creationId xmlns:p14="http://schemas.microsoft.com/office/powerpoint/2010/main" val="336849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558344"/>
            <a:ext cx="7496175" cy="4726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La relance de la réserve civique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Une plateforme sans réel écho auprès des associations</a:t>
            </a:r>
          </a:p>
          <a:p>
            <a:pPr lvl="1"/>
            <a:r>
              <a:rPr lang="fr-FR" dirty="0"/>
              <a:t>Engagement bénévole auprès des collectivités territoriales et des administrations publiques</a:t>
            </a:r>
          </a:p>
          <a:p>
            <a:pPr lvl="1"/>
            <a:r>
              <a:rPr lang="fr-FR" dirty="0"/>
              <a:t>Une réserve disproportionnée par rapport aux besoins</a:t>
            </a:r>
          </a:p>
          <a:p>
            <a:pPr lvl="1"/>
            <a:r>
              <a:rPr lang="fr-FR" dirty="0"/>
              <a:t>Un biais d’instrument palliatif aux manques de moyens du service public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Le service civique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La voie principale de l’engagement</a:t>
            </a:r>
          </a:p>
          <a:p>
            <a:pPr lvl="1"/>
            <a:r>
              <a:rPr lang="fr-FR" dirty="0"/>
              <a:t>10 ans avec près de 150 000 contrats attendus en 2020</a:t>
            </a:r>
          </a:p>
          <a:p>
            <a:pPr lvl="1"/>
            <a:r>
              <a:rPr lang="fr-FR" dirty="0"/>
              <a:t>Une adaptation des missions avec le contexte sanitaire</a:t>
            </a:r>
          </a:p>
          <a:p>
            <a:pPr lvl="1"/>
            <a:r>
              <a:rPr lang="fr-FR" dirty="0"/>
              <a:t>Un réel soutien contre l’isolement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36323" y="92593"/>
            <a:ext cx="7679028" cy="1074737"/>
          </a:xfrm>
        </p:spPr>
        <p:txBody>
          <a:bodyPr>
            <a:normAutofit fontScale="90000"/>
          </a:bodyPr>
          <a:lstStyle/>
          <a:p>
            <a:r>
              <a:rPr lang="fr-FR" dirty="0"/>
              <a:t>Le développement des dispositifs étatiques de l’engagement</a:t>
            </a:r>
          </a:p>
        </p:txBody>
      </p:sp>
    </p:spTree>
    <p:extLst>
      <p:ext uri="{BB962C8B-B14F-4D97-AF65-F5344CB8AC3E}">
        <p14:creationId xmlns:p14="http://schemas.microsoft.com/office/powerpoint/2010/main" val="87761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558344"/>
            <a:ext cx="7496175" cy="4726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Le service national universel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 mauvais départ compliqué par le Covid-19</a:t>
            </a:r>
          </a:p>
          <a:p>
            <a:pPr lvl="1"/>
            <a:r>
              <a:rPr lang="fr-FR" dirty="0"/>
              <a:t>Un manque d’engouement : 2000 volontaires en 2019 ; moins de 10 000 en 2020 ; annulation du séjour de cohésion</a:t>
            </a:r>
          </a:p>
          <a:p>
            <a:pPr lvl="1"/>
            <a:r>
              <a:rPr lang="fr-FR" dirty="0"/>
              <a:t>Un manque de cohérence avec le monde associatif et l’engagement volontaire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36323" y="92593"/>
            <a:ext cx="7679028" cy="1074737"/>
          </a:xfrm>
        </p:spPr>
        <p:txBody>
          <a:bodyPr>
            <a:normAutofit fontScale="90000"/>
          </a:bodyPr>
          <a:lstStyle/>
          <a:p>
            <a:r>
              <a:rPr lang="fr-FR" dirty="0"/>
              <a:t>Le développement des dispositifs étatiques de l’engagement</a:t>
            </a:r>
          </a:p>
        </p:txBody>
      </p:sp>
    </p:spTree>
    <p:extLst>
      <p:ext uri="{BB962C8B-B14F-4D97-AF65-F5344CB8AC3E}">
        <p14:creationId xmlns:p14="http://schemas.microsoft.com/office/powerpoint/2010/main" val="245605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558344"/>
            <a:ext cx="7496175" cy="47265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Un rapport sur la philanthropie à la française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Rapport parlementaire commandé aux députés Sarah El </a:t>
            </a:r>
            <a:r>
              <a:rPr lang="fr-FR" dirty="0" err="1"/>
              <a:t>Haïry</a:t>
            </a:r>
            <a:r>
              <a:rPr lang="fr-FR" dirty="0"/>
              <a:t> et Naima </a:t>
            </a:r>
            <a:r>
              <a:rPr lang="fr-FR" dirty="0" err="1"/>
              <a:t>Moutchou</a:t>
            </a:r>
            <a:r>
              <a:rPr lang="fr-FR" dirty="0"/>
              <a:t> en 2019 et remis en juin 2020</a:t>
            </a:r>
          </a:p>
          <a:p>
            <a:pPr lvl="1"/>
            <a:r>
              <a:rPr lang="fr-FR" dirty="0"/>
              <a:t>Proposer </a:t>
            </a:r>
            <a:r>
              <a:rPr lang="fr-FR"/>
              <a:t>un nouveau modèle</a:t>
            </a:r>
            <a:r>
              <a:rPr lang="fr-FR" dirty="0"/>
              <a:t> de philanthropie ancré dans les territoire et au service de l’intérêt général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Une mission sur les alliances dans les territoires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Rapport présenté par Gabriel Attal en mai 2020</a:t>
            </a:r>
          </a:p>
          <a:p>
            <a:pPr lvl="1"/>
            <a:r>
              <a:rPr lang="fr-FR" dirty="0"/>
              <a:t>Un plan d’action sur la manière de converger ensemble pour </a:t>
            </a:r>
            <a:r>
              <a:rPr lang="fr-FR" dirty="0" err="1"/>
              <a:t>co</a:t>
            </a:r>
            <a:r>
              <a:rPr lang="fr-FR" dirty="0"/>
              <a:t>-construire des réponses d’intérêt général avec les collectivités territoriales, les acteurs académiques, les entreprises, les associations et les services de l’Etat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36323" y="92593"/>
            <a:ext cx="7679028" cy="1074737"/>
          </a:xfrm>
        </p:spPr>
        <p:txBody>
          <a:bodyPr>
            <a:normAutofit fontScale="90000"/>
          </a:bodyPr>
          <a:lstStyle/>
          <a:p>
            <a:r>
              <a:rPr lang="fr-FR" dirty="0"/>
              <a:t>La politique de développement de la vie associative</a:t>
            </a:r>
          </a:p>
        </p:txBody>
      </p:sp>
    </p:spTree>
    <p:extLst>
      <p:ext uri="{BB962C8B-B14F-4D97-AF65-F5344CB8AC3E}">
        <p14:creationId xmlns:p14="http://schemas.microsoft.com/office/powerpoint/2010/main" val="20181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558344"/>
            <a:ext cx="7496175" cy="4726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Un nouveau secrétaire d’Etat à l’ESS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Nomination d’Olivia Grégoire en tant que secrétaire d’Etat chargé de l’Economie sociale, solidaire et responsable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F0"/>
                </a:solidFill>
              </a:rPr>
              <a:t>Disparition de « la vie associative » dans les intitulés des secrétaires d’Etat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« La vie associative » est désormais représentée par Sarah El </a:t>
            </a:r>
            <a:r>
              <a:rPr lang="fr-FR" dirty="0" err="1"/>
              <a:t>Haïry</a:t>
            </a:r>
            <a:r>
              <a:rPr lang="fr-FR" dirty="0"/>
              <a:t>, secrétaire d’Etat chargé de la Jeunesse et de l’Engagement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36323" y="92593"/>
            <a:ext cx="7679028" cy="1074737"/>
          </a:xfrm>
        </p:spPr>
        <p:txBody>
          <a:bodyPr>
            <a:normAutofit fontScale="90000"/>
          </a:bodyPr>
          <a:lstStyle/>
          <a:p>
            <a:r>
              <a:rPr lang="fr-FR" dirty="0"/>
              <a:t>Des évolutions dans le paysage institutionnel de l’ESS</a:t>
            </a:r>
          </a:p>
        </p:txBody>
      </p:sp>
    </p:spTree>
    <p:extLst>
      <p:ext uri="{BB962C8B-B14F-4D97-AF65-F5344CB8AC3E}">
        <p14:creationId xmlns:p14="http://schemas.microsoft.com/office/powerpoint/2010/main" val="183756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19176" y="1558344"/>
            <a:ext cx="7496175" cy="4726546"/>
          </a:xfrm>
        </p:spPr>
        <p:txBody>
          <a:bodyPr>
            <a:normAutofit/>
          </a:bodyPr>
          <a:lstStyle/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836323" y="92593"/>
            <a:ext cx="7679028" cy="1074737"/>
          </a:xfrm>
        </p:spPr>
        <p:txBody>
          <a:bodyPr>
            <a:normAutofit/>
          </a:bodyPr>
          <a:lstStyle/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2523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cument de rentrée sociale.potx" id="{9B33A9EF-275E-4011-BE27-DBCBCEBC802D}" vid="{11E0724C-B0E7-460A-9893-14B53152E2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FE35B90CD2D41981A6FB3EE58B445" ma:contentTypeVersion="10" ma:contentTypeDescription="Crée un document." ma:contentTypeScope="" ma:versionID="4ce5a675b06d9cd7fff4802799e0fbed">
  <xsd:schema xmlns:xsd="http://www.w3.org/2001/XMLSchema" xmlns:xs="http://www.w3.org/2001/XMLSchema" xmlns:p="http://schemas.microsoft.com/office/2006/metadata/properties" xmlns:ns2="a43e0179-7b6d-4e3a-a608-c910ab1f6a9f" targetNamespace="http://schemas.microsoft.com/office/2006/metadata/properties" ma:root="true" ma:fieldsID="a3cd2d7cbecd82973836c5f5ba73b433" ns2:_="">
    <xsd:import namespace="a43e0179-7b6d-4e3a-a608-c910ab1f6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0179-7b6d-4e3a-a608-c910ab1f6a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EC3C17-FDCD-4139-B006-A62213EA980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3e0179-7b6d-4e3a-a608-c910ab1f6a9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4C6454-6096-4E87-96B8-1AC68EC55D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02B8B9-3A20-40C9-A47B-E8D2AECB00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0179-7b6d-4e3a-a608-c910ab1f6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Document de rentrée sociale</Template>
  <TotalTime>675</TotalTime>
  <Words>393</Words>
  <Application>Microsoft Office PowerPoint</Application>
  <PresentationFormat>Affichage à l'écran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Vie associative et ESS</vt:lpstr>
      <vt:lpstr>Crise du Covid-19 : les associations entre adaptation et innovation</vt:lpstr>
      <vt:lpstr>Le développement des dispositifs étatiques de l’engagement</vt:lpstr>
      <vt:lpstr>Le développement des dispositifs étatiques de l’engagement</vt:lpstr>
      <vt:lpstr>La politique de développement de la vie associative</vt:lpstr>
      <vt:lpstr>Des évolutions dans le paysage institutionnel de l’ESS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pandémie mondiale, accélératrice de la transformation de notre système de santé ?</dc:title>
  <dc:creator>Laurie FRADIN</dc:creator>
  <cp:lastModifiedBy>Catherine Humbert</cp:lastModifiedBy>
  <cp:revision>29</cp:revision>
  <dcterms:created xsi:type="dcterms:W3CDTF">2020-09-07T08:40:12Z</dcterms:created>
  <dcterms:modified xsi:type="dcterms:W3CDTF">2020-10-07T07:54:53Z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0x010100F91FE35B90CD2D41981A6FB3EE58B445</vt:lpwstr>
  </property>
</Properties>
</file>