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2" r:id="rId2"/>
    <p:sldMasterId id="2147483673" r:id="rId3"/>
  </p:sldMasterIdLst>
  <p:notesMasterIdLst>
    <p:notesMasterId r:id="rId29"/>
  </p:notesMasterIdLst>
  <p:handoutMasterIdLst>
    <p:handoutMasterId r:id="rId30"/>
  </p:handoutMasterIdLst>
  <p:sldIdLst>
    <p:sldId id="256" r:id="rId4"/>
    <p:sldId id="285" r:id="rId5"/>
    <p:sldId id="286" r:id="rId6"/>
    <p:sldId id="365" r:id="rId7"/>
    <p:sldId id="387" r:id="rId8"/>
    <p:sldId id="339" r:id="rId9"/>
    <p:sldId id="389" r:id="rId10"/>
    <p:sldId id="390" r:id="rId11"/>
    <p:sldId id="293" r:id="rId12"/>
    <p:sldId id="393" r:id="rId13"/>
    <p:sldId id="364" r:id="rId14"/>
    <p:sldId id="372" r:id="rId15"/>
    <p:sldId id="324" r:id="rId16"/>
    <p:sldId id="363" r:id="rId17"/>
    <p:sldId id="316" r:id="rId18"/>
    <p:sldId id="317" r:id="rId19"/>
    <p:sldId id="360" r:id="rId20"/>
    <p:sldId id="394" r:id="rId21"/>
    <p:sldId id="370" r:id="rId22"/>
    <p:sldId id="395" r:id="rId23"/>
    <p:sldId id="257" r:id="rId24"/>
    <p:sldId id="398" r:id="rId25"/>
    <p:sldId id="397" r:id="rId26"/>
    <p:sldId id="399" r:id="rId27"/>
    <p:sldId id="280" r:id="rId28"/>
  </p:sldIdLst>
  <p:sldSz cx="12192000" cy="6858000"/>
  <p:notesSz cx="6797675" cy="9926638"/>
  <p:embeddedFontLs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Bookman Old Style" panose="02050604050505020204" pitchFamily="18" charset="0"/>
      <p:regular r:id="rId43"/>
      <p:bold r:id="rId44"/>
      <p:italic r:id="rId45"/>
      <p:boldItalic r:id="rId4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8D"/>
    <a:srgbClr val="F27173"/>
    <a:srgbClr val="4054A1"/>
    <a:srgbClr val="6F60AA"/>
    <a:srgbClr val="E6BFB7"/>
    <a:srgbClr val="2A4980"/>
    <a:srgbClr val="F4F3F1"/>
    <a:srgbClr val="01B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6" autoAdjust="0"/>
    <p:restoredTop sz="89290" autoAdjust="0"/>
  </p:normalViewPr>
  <p:slideViewPr>
    <p:cSldViewPr snapToGrid="0" showGuides="1">
      <p:cViewPr>
        <p:scale>
          <a:sx n="68" d="100"/>
          <a:sy n="68" d="100"/>
        </p:scale>
        <p:origin x="-748" y="-28"/>
      </p:cViewPr>
      <p:guideLst>
        <p:guide orient="horz" pos="392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6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76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76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0AA96872-B5D6-47E3-ACC0-313252156BF2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039"/>
            <a:ext cx="2946135" cy="4976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955" y="9429039"/>
            <a:ext cx="2946135" cy="4976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841965A5-2486-4219-9A61-70730FDDC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578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2675063-8B1A-43F0-9CB3-A17382B1F947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90EAF48C-6944-49C8-BF20-7D89749B6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44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699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140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167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95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19AF1-6E34-47B9-B855-61F7DC5EFB5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934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949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19AF1-6E34-47B9-B855-61F7DC5EFB5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64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271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567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53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83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98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830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171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224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05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831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63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emf"/><Relationship Id="rId4" Type="http://schemas.openxmlformats.org/officeDocument/2006/relationships/image" Target="../media/image2.jp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8.svg"/><Relationship Id="rId4" Type="http://schemas.openxmlformats.org/officeDocument/2006/relationships/image" Target="../media/image19.png"/><Relationship Id="rId9" Type="http://schemas.openxmlformats.org/officeDocument/2006/relationships/image" Target="../media/image160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2.svg"/><Relationship Id="rId4" Type="http://schemas.openxmlformats.org/officeDocument/2006/relationships/image" Target="../media/image2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2.svg"/><Relationship Id="rId4" Type="http://schemas.openxmlformats.org/officeDocument/2006/relationships/image" Target="../media/image2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2.svg"/><Relationship Id="rId4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2.svg"/><Relationship Id="rId7" Type="http://schemas.openxmlformats.org/officeDocument/2006/relationships/image" Target="../media/image8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182.svg"/><Relationship Id="rId4" Type="http://schemas.openxmlformats.org/officeDocument/2006/relationships/image" Target="../media/image26.png"/><Relationship Id="rId9" Type="http://schemas.openxmlformats.org/officeDocument/2006/relationships/image" Target="../media/image162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43D28EC-B752-4002-92A7-7698460FF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51" y="6380481"/>
            <a:ext cx="1196098" cy="357968"/>
          </a:xfrm>
          <a:prstGeom prst="rect">
            <a:avLst/>
          </a:prstGeom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xmlns="" id="{B218B842-6A17-4296-BD11-9173CFDB0C7E}"/>
              </a:ext>
            </a:extLst>
          </p:cNvPr>
          <p:cNvSpPr/>
          <p:nvPr userDrawn="1"/>
        </p:nvSpPr>
        <p:spPr>
          <a:xfrm>
            <a:off x="816736" y="0"/>
            <a:ext cx="11040710" cy="6869574"/>
          </a:xfrm>
          <a:custGeom>
            <a:avLst/>
            <a:gdLst>
              <a:gd name="connsiteX0" fmla="*/ 1588 w 11861400"/>
              <a:gd name="connsiteY0" fmla="*/ 0 h 6858000"/>
              <a:gd name="connsiteX1" fmla="*/ 11861400 w 11861400"/>
              <a:gd name="connsiteY1" fmla="*/ 0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0" fmla="*/ 1588 w 11861400"/>
              <a:gd name="connsiteY0" fmla="*/ 0 h 6858000"/>
              <a:gd name="connsiteX1" fmla="*/ 10715507 w 11861400"/>
              <a:gd name="connsiteY1" fmla="*/ 115747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5" fmla="*/ 1588 w 11861400"/>
              <a:gd name="connsiteY5" fmla="*/ 0 h 6858000"/>
              <a:gd name="connsiteX0" fmla="*/ 1588 w 11861400"/>
              <a:gd name="connsiteY0" fmla="*/ 0 h 6858000"/>
              <a:gd name="connsiteX1" fmla="*/ 11028023 w 11861400"/>
              <a:gd name="connsiteY1" fmla="*/ 0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5" fmla="*/ 1588 w 11861400"/>
              <a:gd name="connsiteY5" fmla="*/ 0 h 6858000"/>
              <a:gd name="connsiteX0" fmla="*/ 1588 w 11028023"/>
              <a:gd name="connsiteY0" fmla="*/ 0 h 7228390"/>
              <a:gd name="connsiteX1" fmla="*/ 11028023 w 11028023"/>
              <a:gd name="connsiteY1" fmla="*/ 0 h 7228390"/>
              <a:gd name="connsiteX2" fmla="*/ 9650636 w 11028023"/>
              <a:gd name="connsiteY2" fmla="*/ 7228390 h 7228390"/>
              <a:gd name="connsiteX3" fmla="*/ 0 w 11028023"/>
              <a:gd name="connsiteY3" fmla="*/ 6858000 h 7228390"/>
              <a:gd name="connsiteX4" fmla="*/ 6363450 w 11028023"/>
              <a:gd name="connsiteY4" fmla="*/ 3428572 h 7228390"/>
              <a:gd name="connsiteX5" fmla="*/ 1588 w 11028023"/>
              <a:gd name="connsiteY5" fmla="*/ 0 h 7228390"/>
              <a:gd name="connsiteX0" fmla="*/ 1588 w 11039598"/>
              <a:gd name="connsiteY0" fmla="*/ 0 h 6869574"/>
              <a:gd name="connsiteX1" fmla="*/ 11028023 w 11039598"/>
              <a:gd name="connsiteY1" fmla="*/ 0 h 6869574"/>
              <a:gd name="connsiteX2" fmla="*/ 11039598 w 11039598"/>
              <a:gd name="connsiteY2" fmla="*/ 6869574 h 6869574"/>
              <a:gd name="connsiteX3" fmla="*/ 0 w 11039598"/>
              <a:gd name="connsiteY3" fmla="*/ 6858000 h 6869574"/>
              <a:gd name="connsiteX4" fmla="*/ 6363450 w 11039598"/>
              <a:gd name="connsiteY4" fmla="*/ 3428572 h 6869574"/>
              <a:gd name="connsiteX5" fmla="*/ 1588 w 11039598"/>
              <a:gd name="connsiteY5" fmla="*/ 0 h 6869574"/>
              <a:gd name="connsiteX0" fmla="*/ 1588 w 11040710"/>
              <a:gd name="connsiteY0" fmla="*/ 0 h 6869574"/>
              <a:gd name="connsiteX1" fmla="*/ 11039597 w 11040710"/>
              <a:gd name="connsiteY1" fmla="*/ 0 h 6869574"/>
              <a:gd name="connsiteX2" fmla="*/ 11039598 w 11040710"/>
              <a:gd name="connsiteY2" fmla="*/ 6869574 h 6869574"/>
              <a:gd name="connsiteX3" fmla="*/ 0 w 11040710"/>
              <a:gd name="connsiteY3" fmla="*/ 6858000 h 6869574"/>
              <a:gd name="connsiteX4" fmla="*/ 6363450 w 11040710"/>
              <a:gd name="connsiteY4" fmla="*/ 3428572 h 6869574"/>
              <a:gd name="connsiteX5" fmla="*/ 1588 w 11040710"/>
              <a:gd name="connsiteY5" fmla="*/ 0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0710" h="6869574">
                <a:moveTo>
                  <a:pt x="1588" y="0"/>
                </a:moveTo>
                <a:lnTo>
                  <a:pt x="11039597" y="0"/>
                </a:lnTo>
                <a:cubicBezTo>
                  <a:pt x="11043455" y="2289858"/>
                  <a:pt x="11035740" y="4579716"/>
                  <a:pt x="11039598" y="6869574"/>
                </a:cubicBezTo>
                <a:lnTo>
                  <a:pt x="0" y="6858000"/>
                </a:lnTo>
                <a:lnTo>
                  <a:pt x="6363450" y="3428572"/>
                </a:lnTo>
                <a:lnTo>
                  <a:pt x="1588" y="0"/>
                </a:lnTo>
                <a:close/>
              </a:path>
            </a:pathLst>
          </a:cu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1536" y="2420239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E4849A-86F5-49DF-B814-76470D553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1536" y="3473225"/>
            <a:ext cx="4386805" cy="85570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xmlns="" id="{BBFA7D06-4980-4C36-BC54-AA2632ACED2E}"/>
              </a:ext>
            </a:extLst>
          </p:cNvPr>
          <p:cNvSpPr/>
          <p:nvPr userDrawn="1"/>
        </p:nvSpPr>
        <p:spPr>
          <a:xfrm>
            <a:off x="1151290" y="0"/>
            <a:ext cx="11040710" cy="6869574"/>
          </a:xfrm>
          <a:custGeom>
            <a:avLst/>
            <a:gdLst>
              <a:gd name="connsiteX0" fmla="*/ 1588 w 11861400"/>
              <a:gd name="connsiteY0" fmla="*/ 0 h 6858000"/>
              <a:gd name="connsiteX1" fmla="*/ 11861400 w 11861400"/>
              <a:gd name="connsiteY1" fmla="*/ 0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0" fmla="*/ 1588 w 11861400"/>
              <a:gd name="connsiteY0" fmla="*/ 0 h 6858000"/>
              <a:gd name="connsiteX1" fmla="*/ 10715507 w 11861400"/>
              <a:gd name="connsiteY1" fmla="*/ 115747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5" fmla="*/ 1588 w 11861400"/>
              <a:gd name="connsiteY5" fmla="*/ 0 h 6858000"/>
              <a:gd name="connsiteX0" fmla="*/ 1588 w 11861400"/>
              <a:gd name="connsiteY0" fmla="*/ 0 h 6858000"/>
              <a:gd name="connsiteX1" fmla="*/ 11028023 w 11861400"/>
              <a:gd name="connsiteY1" fmla="*/ 0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5" fmla="*/ 1588 w 11861400"/>
              <a:gd name="connsiteY5" fmla="*/ 0 h 6858000"/>
              <a:gd name="connsiteX0" fmla="*/ 1588 w 11028023"/>
              <a:gd name="connsiteY0" fmla="*/ 0 h 7228390"/>
              <a:gd name="connsiteX1" fmla="*/ 11028023 w 11028023"/>
              <a:gd name="connsiteY1" fmla="*/ 0 h 7228390"/>
              <a:gd name="connsiteX2" fmla="*/ 9650636 w 11028023"/>
              <a:gd name="connsiteY2" fmla="*/ 7228390 h 7228390"/>
              <a:gd name="connsiteX3" fmla="*/ 0 w 11028023"/>
              <a:gd name="connsiteY3" fmla="*/ 6858000 h 7228390"/>
              <a:gd name="connsiteX4" fmla="*/ 6363450 w 11028023"/>
              <a:gd name="connsiteY4" fmla="*/ 3428572 h 7228390"/>
              <a:gd name="connsiteX5" fmla="*/ 1588 w 11028023"/>
              <a:gd name="connsiteY5" fmla="*/ 0 h 7228390"/>
              <a:gd name="connsiteX0" fmla="*/ 1588 w 11039598"/>
              <a:gd name="connsiteY0" fmla="*/ 0 h 6869574"/>
              <a:gd name="connsiteX1" fmla="*/ 11028023 w 11039598"/>
              <a:gd name="connsiteY1" fmla="*/ 0 h 6869574"/>
              <a:gd name="connsiteX2" fmla="*/ 11039598 w 11039598"/>
              <a:gd name="connsiteY2" fmla="*/ 6869574 h 6869574"/>
              <a:gd name="connsiteX3" fmla="*/ 0 w 11039598"/>
              <a:gd name="connsiteY3" fmla="*/ 6858000 h 6869574"/>
              <a:gd name="connsiteX4" fmla="*/ 6363450 w 11039598"/>
              <a:gd name="connsiteY4" fmla="*/ 3428572 h 6869574"/>
              <a:gd name="connsiteX5" fmla="*/ 1588 w 11039598"/>
              <a:gd name="connsiteY5" fmla="*/ 0 h 6869574"/>
              <a:gd name="connsiteX0" fmla="*/ 1588 w 11040710"/>
              <a:gd name="connsiteY0" fmla="*/ 0 h 6869574"/>
              <a:gd name="connsiteX1" fmla="*/ 11039597 w 11040710"/>
              <a:gd name="connsiteY1" fmla="*/ 0 h 6869574"/>
              <a:gd name="connsiteX2" fmla="*/ 11039598 w 11040710"/>
              <a:gd name="connsiteY2" fmla="*/ 6869574 h 6869574"/>
              <a:gd name="connsiteX3" fmla="*/ 0 w 11040710"/>
              <a:gd name="connsiteY3" fmla="*/ 6858000 h 6869574"/>
              <a:gd name="connsiteX4" fmla="*/ 6363450 w 11040710"/>
              <a:gd name="connsiteY4" fmla="*/ 3428572 h 6869574"/>
              <a:gd name="connsiteX5" fmla="*/ 1588 w 11040710"/>
              <a:gd name="connsiteY5" fmla="*/ 0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0710" h="6869574">
                <a:moveTo>
                  <a:pt x="1588" y="0"/>
                </a:moveTo>
                <a:lnTo>
                  <a:pt x="11039597" y="0"/>
                </a:lnTo>
                <a:cubicBezTo>
                  <a:pt x="11043455" y="2289858"/>
                  <a:pt x="11035740" y="4579716"/>
                  <a:pt x="11039598" y="6869574"/>
                </a:cubicBezTo>
                <a:lnTo>
                  <a:pt x="0" y="6858000"/>
                </a:lnTo>
                <a:lnTo>
                  <a:pt x="6363450" y="3428572"/>
                </a:lnTo>
                <a:lnTo>
                  <a:pt x="158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xmlns="" id="{58B887DD-E5A9-47F3-9C27-0163B159FEA7}"/>
              </a:ext>
            </a:extLst>
          </p:cNvPr>
          <p:cNvSpPr/>
          <p:nvPr userDrawn="1"/>
        </p:nvSpPr>
        <p:spPr>
          <a:xfrm rot="5400000">
            <a:off x="-41172" y="2852953"/>
            <a:ext cx="1234440" cy="115209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69CA699-D1C8-4CD4-8DD7-42054829FE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264" y="2755709"/>
            <a:ext cx="4490977" cy="13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4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FA476500-7731-4DCB-A8BE-855E0E8C1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9607" y="2193513"/>
            <a:ext cx="1727200" cy="893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6600" b="1" i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xmlns="" id="{107A45FD-8E72-4A74-B172-8C437BB780B5}"/>
              </a:ext>
            </a:extLst>
          </p:cNvPr>
          <p:cNvSpPr/>
          <p:nvPr userDrawn="1"/>
        </p:nvSpPr>
        <p:spPr>
          <a:xfrm>
            <a:off x="10202037" y="5346192"/>
            <a:ext cx="1680210" cy="152399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xmlns="" id="{118E7B00-E810-48E3-8F75-BED431ED4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 flipH="1">
            <a:off x="-388340" y="-68861"/>
            <a:ext cx="1768974" cy="19066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C7CA1366-6E84-4025-B0AE-9E15405CDFEC}"/>
              </a:ext>
            </a:extLst>
          </p:cNvPr>
          <p:cNvGrpSpPr/>
          <p:nvPr userDrawn="1"/>
        </p:nvGrpSpPr>
        <p:grpSpPr>
          <a:xfrm>
            <a:off x="1724660" y="3158395"/>
            <a:ext cx="1308100" cy="105505"/>
            <a:chOff x="1770380" y="2751995"/>
            <a:chExt cx="1308100" cy="105505"/>
          </a:xfrm>
        </p:grpSpPr>
        <p:pic>
          <p:nvPicPr>
            <p:cNvPr id="23" name="Graphique 22">
              <a:extLst>
                <a:ext uri="{FF2B5EF4-FFF2-40B4-BE49-F238E27FC236}">
                  <a16:creationId xmlns:a16="http://schemas.microsoft.com/office/drawing/2014/main" xmlns="" id="{F645F594-B0AE-4B3A-8036-A126B04AB0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6200000" flipH="1">
              <a:off x="2374545" y="2749447"/>
              <a:ext cx="104004" cy="112102"/>
            </a:xfrm>
            <a:prstGeom prst="rect">
              <a:avLst/>
            </a:prstGeom>
            <a:effectLst>
              <a:outerShdw blurRad="190500" dist="38100" dir="16200000" rotWithShape="0">
                <a:prstClr val="black">
                  <a:alpha val="10000"/>
                </a:prstClr>
              </a:outerShdw>
            </a:effectLst>
          </p:spPr>
        </p:pic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xmlns="" id="{9F7DF82E-03A6-4717-82A3-56992A728E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6286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xmlns="" id="{CA3851EF-F513-43A5-BF88-5BB72E2D76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7038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F2772D71-005B-4A78-A5B5-8023CF7B2EDA}"/>
              </a:ext>
            </a:extLst>
          </p:cNvPr>
          <p:cNvGrpSpPr/>
          <p:nvPr userDrawn="1"/>
        </p:nvGrpSpPr>
        <p:grpSpPr>
          <a:xfrm>
            <a:off x="5423197" y="3158395"/>
            <a:ext cx="1308100" cy="105505"/>
            <a:chOff x="1770380" y="2751995"/>
            <a:chExt cx="1308100" cy="105505"/>
          </a:xfrm>
        </p:grpSpPr>
        <p:pic>
          <p:nvPicPr>
            <p:cNvPr id="30" name="Graphique 29">
              <a:extLst>
                <a:ext uri="{FF2B5EF4-FFF2-40B4-BE49-F238E27FC236}">
                  <a16:creationId xmlns:a16="http://schemas.microsoft.com/office/drawing/2014/main" xmlns="" id="{D032CA21-9D8E-4E74-BF02-4BE070B10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6200000" flipH="1">
              <a:off x="2374545" y="2749447"/>
              <a:ext cx="104004" cy="112102"/>
            </a:xfrm>
            <a:prstGeom prst="rect">
              <a:avLst/>
            </a:prstGeom>
            <a:effectLst>
              <a:outerShdw blurRad="190500" dist="38100" dir="16200000" rotWithShape="0">
                <a:prstClr val="black">
                  <a:alpha val="10000"/>
                </a:prstClr>
              </a:outerShdw>
            </a:effectLst>
          </p:spPr>
        </p:pic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xmlns="" id="{FEE4A402-15C9-4E3B-9C74-262A0E0B32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6286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xmlns="" id="{F7DB11EE-1A16-4604-9DA4-8C3A6AEDB7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7038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7BC25169-46AB-4A1B-BF85-91D7CB7FF9A5}"/>
              </a:ext>
            </a:extLst>
          </p:cNvPr>
          <p:cNvGrpSpPr/>
          <p:nvPr userDrawn="1"/>
        </p:nvGrpSpPr>
        <p:grpSpPr>
          <a:xfrm>
            <a:off x="9121734" y="3158395"/>
            <a:ext cx="1308100" cy="105505"/>
            <a:chOff x="1770380" y="2751995"/>
            <a:chExt cx="1308100" cy="105505"/>
          </a:xfrm>
        </p:grpSpPr>
        <p:pic>
          <p:nvPicPr>
            <p:cNvPr id="34" name="Graphique 33">
              <a:extLst>
                <a:ext uri="{FF2B5EF4-FFF2-40B4-BE49-F238E27FC236}">
                  <a16:creationId xmlns:a16="http://schemas.microsoft.com/office/drawing/2014/main" xmlns="" id="{6035105E-ED74-44B8-997F-11DB68682D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6200000" flipH="1">
              <a:off x="2374545" y="2749447"/>
              <a:ext cx="104004" cy="112102"/>
            </a:xfrm>
            <a:prstGeom prst="rect">
              <a:avLst/>
            </a:prstGeom>
            <a:effectLst>
              <a:outerShdw blurRad="190500" dist="38100" dir="16200000" rotWithShape="0">
                <a:prstClr val="black">
                  <a:alpha val="10000"/>
                </a:prstClr>
              </a:outerShdw>
            </a:effectLst>
          </p:spPr>
        </p:pic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xmlns="" id="{796ED8A6-8015-48EB-AA1D-6B99091512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6286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xmlns="" id="{84133E58-033A-4F4D-826E-D79127BD6C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7038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xmlns="" id="{65C82C8A-A8FB-40CF-848A-00D0D9397A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5764" y="2193513"/>
            <a:ext cx="1727200" cy="893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6600" b="1" i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xmlns="" id="{B1E2AF02-9869-4568-8843-C9EBF53033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14301" y="2193513"/>
            <a:ext cx="1727200" cy="893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6600" b="1" i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xmlns="" id="{64A9CF4A-9B53-4619-A383-9F5E60F1F7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0407" y="3340100"/>
            <a:ext cx="3070225" cy="1158875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45" name="Espace réservé du texte 43">
            <a:extLst>
              <a:ext uri="{FF2B5EF4-FFF2-40B4-BE49-F238E27FC236}">
                <a16:creationId xmlns:a16="http://schemas.microsoft.com/office/drawing/2014/main" xmlns="" id="{1F0FFD05-BEC4-4BDC-8ACC-BD451C39CA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2788" y="3340100"/>
            <a:ext cx="3070225" cy="1158875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46" name="Espace réservé du texte 43">
            <a:extLst>
              <a:ext uri="{FF2B5EF4-FFF2-40B4-BE49-F238E27FC236}">
                <a16:creationId xmlns:a16="http://schemas.microsoft.com/office/drawing/2014/main" xmlns="" id="{85BAE425-BB08-4D87-AA58-55A5E425A2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094" y="3340100"/>
            <a:ext cx="3070225" cy="1158875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013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xmlns="" id="{1915614F-67F1-4040-B2E1-5E291FBBB4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" y="4602480"/>
            <a:ext cx="2486712" cy="2255520"/>
          </a:xfrm>
          <a:custGeom>
            <a:avLst/>
            <a:gdLst>
              <a:gd name="connsiteX0" fmla="*/ 1243356 w 2486712"/>
              <a:gd name="connsiteY0" fmla="*/ 0 h 2255520"/>
              <a:gd name="connsiteX1" fmla="*/ 2486712 w 2486712"/>
              <a:gd name="connsiteY1" fmla="*/ 2255520 h 2255520"/>
              <a:gd name="connsiteX2" fmla="*/ 0 w 2486712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712" h="2255520">
                <a:moveTo>
                  <a:pt x="1243356" y="0"/>
                </a:moveTo>
                <a:lnTo>
                  <a:pt x="2486712" y="2255520"/>
                </a:lnTo>
                <a:lnTo>
                  <a:pt x="0" y="225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Graphique 40">
            <a:extLst>
              <a:ext uri="{FF2B5EF4-FFF2-40B4-BE49-F238E27FC236}">
                <a16:creationId xmlns:a16="http://schemas.microsoft.com/office/drawing/2014/main" xmlns="" id="{406D2D5C-BFFD-4BD4-826F-403604B7A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 flipH="1">
            <a:off x="1421826" y="5251936"/>
            <a:ext cx="1545888" cy="1666240"/>
          </a:xfrm>
          <a:prstGeom prst="rect">
            <a:avLst/>
          </a:prstGeom>
        </p:spPr>
      </p:pic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2815" y="1766272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3147" y="1766272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140D963E-F913-482A-93A1-AE74B86F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3480" y="1766272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8" name="Espace réservé du texte 4">
            <a:extLst>
              <a:ext uri="{FF2B5EF4-FFF2-40B4-BE49-F238E27FC236}">
                <a16:creationId xmlns:a16="http://schemas.microsoft.com/office/drawing/2014/main" xmlns="" id="{ADABCC81-B29A-42BE-8546-0BC5DBBAB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97981" y="417387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9" name="Espace réservé du texte 4">
            <a:extLst>
              <a:ext uri="{FF2B5EF4-FFF2-40B4-BE49-F238E27FC236}">
                <a16:creationId xmlns:a16="http://schemas.microsoft.com/office/drawing/2014/main" xmlns="" id="{91097263-5668-4A2B-8DB1-F43C7120CB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8313" y="417387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780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xmlns="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0" y="-2269860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770835"/>
            <a:ext cx="5449088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63640"/>
            <a:ext cx="5449088" cy="62085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xmlns="" id="{7647A25D-BFA7-42EE-8102-0470D466D3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9261" y="2859881"/>
            <a:ext cx="3169059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pour une image  38">
            <a:extLst>
              <a:ext uri="{FF2B5EF4-FFF2-40B4-BE49-F238E27FC236}">
                <a16:creationId xmlns:a16="http://schemas.microsoft.com/office/drawing/2014/main" xmlns="" id="{8843DC0D-1BE9-40D3-85F2-32135D0034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" y="5223752"/>
            <a:ext cx="1801759" cy="1634248"/>
          </a:xfrm>
          <a:custGeom>
            <a:avLst/>
            <a:gdLst>
              <a:gd name="connsiteX0" fmla="*/ 1243356 w 2486712"/>
              <a:gd name="connsiteY0" fmla="*/ 0 h 2255520"/>
              <a:gd name="connsiteX1" fmla="*/ 2486712 w 2486712"/>
              <a:gd name="connsiteY1" fmla="*/ 2255520 h 2255520"/>
              <a:gd name="connsiteX2" fmla="*/ 0 w 2486712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712" h="2255520">
                <a:moveTo>
                  <a:pt x="1243356" y="0"/>
                </a:moveTo>
                <a:lnTo>
                  <a:pt x="2486712" y="2255520"/>
                </a:lnTo>
                <a:lnTo>
                  <a:pt x="0" y="225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xmlns="" id="{3292C52A-94A9-4AC4-8215-5D5408E93D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 flipH="1">
            <a:off x="898376" y="5251936"/>
            <a:ext cx="1545888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3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xmlns="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0" y="-2269860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770835"/>
            <a:ext cx="5326380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63640"/>
            <a:ext cx="5326380" cy="62085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pour une image  38">
            <a:extLst>
              <a:ext uri="{FF2B5EF4-FFF2-40B4-BE49-F238E27FC236}">
                <a16:creationId xmlns:a16="http://schemas.microsoft.com/office/drawing/2014/main" xmlns="" id="{8843DC0D-1BE9-40D3-85F2-32135D0034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" y="5223752"/>
            <a:ext cx="1801759" cy="1634248"/>
          </a:xfrm>
          <a:custGeom>
            <a:avLst/>
            <a:gdLst>
              <a:gd name="connsiteX0" fmla="*/ 1243356 w 2486712"/>
              <a:gd name="connsiteY0" fmla="*/ 0 h 2255520"/>
              <a:gd name="connsiteX1" fmla="*/ 2486712 w 2486712"/>
              <a:gd name="connsiteY1" fmla="*/ 2255520 h 2255520"/>
              <a:gd name="connsiteX2" fmla="*/ 0 w 2486712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712" h="2255520">
                <a:moveTo>
                  <a:pt x="1243356" y="0"/>
                </a:moveTo>
                <a:lnTo>
                  <a:pt x="2486712" y="2255520"/>
                </a:lnTo>
                <a:lnTo>
                  <a:pt x="0" y="225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xmlns="" id="{3292C52A-94A9-4AC4-8215-5D5408E93D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 flipH="1">
            <a:off x="898376" y="5251936"/>
            <a:ext cx="1545888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3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que 19">
            <a:extLst>
              <a:ext uri="{FF2B5EF4-FFF2-40B4-BE49-F238E27FC236}">
                <a16:creationId xmlns:a16="http://schemas.microsoft.com/office/drawing/2014/main" xmlns="" id="{4389EA35-BB82-4FBB-BD26-63B91B55D1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0" y="-1267327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4090" y="249663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3004" y="249663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140D963E-F913-482A-93A1-AE74B86F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591" y="249663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4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xmlns="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1447511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xmlns="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1447511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1447511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00AC9F64-7C99-45C8-9F28-6B469317F5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54430" y="401657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1050"/>
            </a:lvl1pPr>
          </a:lstStyle>
          <a:p>
            <a:r>
              <a:rPr lang="fr-FR" dirty="0"/>
              <a:t>Cliquer pour ajouter un logo</a:t>
            </a:r>
          </a:p>
        </p:txBody>
      </p:sp>
      <p:sp>
        <p:nvSpPr>
          <p:cNvPr id="23" name="Espace réservé pour une image  7">
            <a:extLst>
              <a:ext uri="{FF2B5EF4-FFF2-40B4-BE49-F238E27FC236}">
                <a16:creationId xmlns:a16="http://schemas.microsoft.com/office/drawing/2014/main" xmlns="" id="{4A7A6265-A99A-46A6-B78E-1FCEA090802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54430" y="514433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xmlns="" id="{F5A89D25-0555-4A53-A558-400E81450B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37455" y="401657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  <p:sp>
        <p:nvSpPr>
          <p:cNvPr id="25" name="Espace réservé pour une image  7">
            <a:extLst>
              <a:ext uri="{FF2B5EF4-FFF2-40B4-BE49-F238E27FC236}">
                <a16:creationId xmlns:a16="http://schemas.microsoft.com/office/drawing/2014/main" xmlns="" id="{056BF49C-AAC9-4E34-8C98-ECE06C232F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37455" y="514433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xmlns="" id="{93035432-8AC8-4A31-A06A-DB7C58FF765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22080" y="401657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xmlns="" id="{4591B6B9-F0EE-46D0-9E5B-FD786A0BBBD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22080" y="514433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287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que 32">
            <a:extLst>
              <a:ext uri="{FF2B5EF4-FFF2-40B4-BE49-F238E27FC236}">
                <a16:creationId xmlns:a16="http://schemas.microsoft.com/office/drawing/2014/main" xmlns="" id="{D7CB4E45-561A-4A5E-9AC6-1542207ED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0" y="-1267327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6926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5840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140D963E-F913-482A-93A1-AE74B86F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591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4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xmlns="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xmlns="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xmlns="" id="{18695CB9-5B47-497B-9588-E5E84CCE50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926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E9D9A463-2435-47EF-938C-E97F98F4DA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15840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xmlns="" id="{B55AFB54-CF59-4FDE-8F39-8B57AF2FA8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47591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xmlns="" id="{6D26290A-9B9E-41B2-818D-A4D3B233BC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3013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xmlns="" id="{C5554ECC-8965-4F22-92B4-C4108984DB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81927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xmlns="" id="{F83B8EE5-40DF-40DA-9FB9-52E270A05F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13678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8323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que 25">
            <a:extLst>
              <a:ext uri="{FF2B5EF4-FFF2-40B4-BE49-F238E27FC236}">
                <a16:creationId xmlns:a16="http://schemas.microsoft.com/office/drawing/2014/main" xmlns="" id="{6ADC5E65-3B14-4D43-B186-45824A25F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1" y="-1982585"/>
            <a:ext cx="10041414" cy="10823170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926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5840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140D963E-F913-482A-93A1-AE74B86F9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591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3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xmlns="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xmlns="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xmlns="" id="{D24B68A5-34AC-472C-B9FB-D005E6AE2F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6926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xmlns="" id="{2C4ABD35-6B3E-43FF-947B-A2592FEC1F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15840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8AEA6214-C388-4B03-9D82-4A87B13EB2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47591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1852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bg>
      <p:bgPr>
        <a:solidFill>
          <a:srgbClr val="F4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que 25">
            <a:extLst>
              <a:ext uri="{FF2B5EF4-FFF2-40B4-BE49-F238E27FC236}">
                <a16:creationId xmlns:a16="http://schemas.microsoft.com/office/drawing/2014/main" xmlns="" id="{6ADC5E65-3B14-4D43-B186-45824A25F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0000" t="20812" r="14648" b="20812"/>
          <a:stretch/>
        </p:blipFill>
        <p:spPr>
          <a:xfrm rot="5400000" flipH="1">
            <a:off x="2674034" y="-2681654"/>
            <a:ext cx="6858000" cy="12206068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41320" y="1963458"/>
            <a:ext cx="6309360" cy="682560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 i="1"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3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xmlns="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41320" y="4223292"/>
            <a:ext cx="6309360" cy="927100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xmlns="" id="{2C4ABD35-6B3E-43FF-947B-A2592FEC1F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41320" y="2649585"/>
            <a:ext cx="630936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3F026B1-6BFB-4BD3-B445-510FAB6461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51" y="6380481"/>
            <a:ext cx="1196098" cy="35796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7DF0AB6D-541A-4625-AC73-26A01E9D5D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16456" y="6701138"/>
            <a:ext cx="159088" cy="1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17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xmlns="" id="{023E659A-74D7-43DF-A731-540EE27D7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1" y="-1982585"/>
            <a:ext cx="10041414" cy="1082317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xmlns="" id="{3B2AC0B8-A83F-48F0-B6FB-D5BA9D95A1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 flipH="1">
            <a:off x="189244" y="-43025"/>
            <a:ext cx="1105312" cy="1191364"/>
          </a:xfrm>
          <a:prstGeom prst="rect">
            <a:avLst/>
          </a:prstGeom>
        </p:spPr>
      </p:pic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xmlns="" id="{77868A34-10E0-4964-880C-FABA401C50EF}"/>
              </a:ext>
            </a:extLst>
          </p:cNvPr>
          <p:cNvSpPr/>
          <p:nvPr userDrawn="1"/>
        </p:nvSpPr>
        <p:spPr>
          <a:xfrm>
            <a:off x="1585732" y="2338086"/>
            <a:ext cx="8982333" cy="2427217"/>
          </a:xfrm>
          <a:custGeom>
            <a:avLst/>
            <a:gdLst>
              <a:gd name="connsiteX0" fmla="*/ 0 w 8982333"/>
              <a:gd name="connsiteY0" fmla="*/ 0 h 2427217"/>
              <a:gd name="connsiteX1" fmla="*/ 8982333 w 8982333"/>
              <a:gd name="connsiteY1" fmla="*/ 0 h 2427217"/>
              <a:gd name="connsiteX2" fmla="*/ 8982333 w 8982333"/>
              <a:gd name="connsiteY2" fmla="*/ 2427217 h 2427217"/>
              <a:gd name="connsiteX3" fmla="*/ 1041321 w 8982333"/>
              <a:gd name="connsiteY3" fmla="*/ 2427217 h 2427217"/>
              <a:gd name="connsiteX4" fmla="*/ 0 w 8982333"/>
              <a:gd name="connsiteY4" fmla="*/ 1853187 h 242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333" h="2427217">
                <a:moveTo>
                  <a:pt x="0" y="0"/>
                </a:moveTo>
                <a:lnTo>
                  <a:pt x="8982333" y="0"/>
                </a:lnTo>
                <a:lnTo>
                  <a:pt x="8982333" y="2427217"/>
                </a:lnTo>
                <a:lnTo>
                  <a:pt x="1041321" y="2427217"/>
                </a:lnTo>
                <a:lnTo>
                  <a:pt x="0" y="1853187"/>
                </a:lnTo>
                <a:close/>
              </a:path>
            </a:pathLst>
          </a:custGeom>
          <a:ln>
            <a:noFill/>
          </a:ln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797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900312"/>
            <a:ext cx="10515600" cy="786248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001CCDB-6E61-4769-841F-1FC6638D5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4071" y="2754775"/>
            <a:ext cx="7623858" cy="1492432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xmlns="" id="{F59368A5-3564-412C-ABF9-E6E7D25543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0800000" flipH="1">
            <a:off x="1405085" y="4200203"/>
            <a:ext cx="1065135" cy="1148059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xmlns="" id="{54893584-F597-4EB7-BDFA-C2EAEDF962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0800000" flipH="1">
            <a:off x="9885443" y="4445533"/>
            <a:ext cx="390260" cy="420644"/>
          </a:xfrm>
          <a:prstGeom prst="rect">
            <a:avLst/>
          </a:prstGeom>
        </p:spPr>
      </p:pic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xmlns="" id="{08740123-7F74-4A7D-AEF5-E107ABD37367}"/>
              </a:ext>
            </a:extLst>
          </p:cNvPr>
          <p:cNvSpPr/>
          <p:nvPr userDrawn="1"/>
        </p:nvSpPr>
        <p:spPr>
          <a:xfrm>
            <a:off x="9396407" y="1708664"/>
            <a:ext cx="1171658" cy="1262879"/>
          </a:xfrm>
          <a:custGeom>
            <a:avLst/>
            <a:gdLst>
              <a:gd name="connsiteX0" fmla="*/ 0 w 1171658"/>
              <a:gd name="connsiteY0" fmla="*/ 0 h 1262879"/>
              <a:gd name="connsiteX1" fmla="*/ 8180 w 1171658"/>
              <a:gd name="connsiteY1" fmla="*/ 0 h 1262879"/>
              <a:gd name="connsiteX2" fmla="*/ 1171658 w 1171658"/>
              <a:gd name="connsiteY2" fmla="*/ 631440 h 1262879"/>
              <a:gd name="connsiteX3" fmla="*/ 8180 w 1171658"/>
              <a:gd name="connsiteY3" fmla="*/ 1262879 h 1262879"/>
              <a:gd name="connsiteX4" fmla="*/ 0 w 1171658"/>
              <a:gd name="connsiteY4" fmla="*/ 1262879 h 1262879"/>
              <a:gd name="connsiteX5" fmla="*/ 0 w 1171658"/>
              <a:gd name="connsiteY5" fmla="*/ 977975 h 1262879"/>
              <a:gd name="connsiteX6" fmla="*/ 638519 w 1171658"/>
              <a:gd name="connsiteY6" fmla="*/ 631440 h 1262879"/>
              <a:gd name="connsiteX7" fmla="*/ 0 w 1171658"/>
              <a:gd name="connsiteY7" fmla="*/ 284905 h 126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658" h="1262879">
                <a:moveTo>
                  <a:pt x="0" y="0"/>
                </a:moveTo>
                <a:lnTo>
                  <a:pt x="8180" y="0"/>
                </a:lnTo>
                <a:lnTo>
                  <a:pt x="1171658" y="631440"/>
                </a:lnTo>
                <a:lnTo>
                  <a:pt x="8180" y="1262879"/>
                </a:lnTo>
                <a:lnTo>
                  <a:pt x="0" y="1262879"/>
                </a:lnTo>
                <a:lnTo>
                  <a:pt x="0" y="977975"/>
                </a:lnTo>
                <a:lnTo>
                  <a:pt x="638519" y="631440"/>
                </a:lnTo>
                <a:lnTo>
                  <a:pt x="0" y="2849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xmlns="" id="{96077529-803C-450B-B940-6529E486D0B8}"/>
              </a:ext>
            </a:extLst>
          </p:cNvPr>
          <p:cNvSpPr/>
          <p:nvPr userDrawn="1"/>
        </p:nvSpPr>
        <p:spPr>
          <a:xfrm>
            <a:off x="9396407" y="2339430"/>
            <a:ext cx="1171658" cy="632113"/>
          </a:xfrm>
          <a:custGeom>
            <a:avLst/>
            <a:gdLst>
              <a:gd name="connsiteX0" fmla="*/ 637277 w 1171658"/>
              <a:gd name="connsiteY0" fmla="*/ 0 h 632113"/>
              <a:gd name="connsiteX1" fmla="*/ 1170416 w 1171658"/>
              <a:gd name="connsiteY1" fmla="*/ 0 h 632113"/>
              <a:gd name="connsiteX2" fmla="*/ 1171658 w 1171658"/>
              <a:gd name="connsiteY2" fmla="*/ 674 h 632113"/>
              <a:gd name="connsiteX3" fmla="*/ 8180 w 1171658"/>
              <a:gd name="connsiteY3" fmla="*/ 632113 h 632113"/>
              <a:gd name="connsiteX4" fmla="*/ 0 w 1171658"/>
              <a:gd name="connsiteY4" fmla="*/ 632113 h 632113"/>
              <a:gd name="connsiteX5" fmla="*/ 0 w 1171658"/>
              <a:gd name="connsiteY5" fmla="*/ 347209 h 632113"/>
              <a:gd name="connsiteX6" fmla="*/ 638519 w 1171658"/>
              <a:gd name="connsiteY6" fmla="*/ 674 h 63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1658" h="632113">
                <a:moveTo>
                  <a:pt x="637277" y="0"/>
                </a:moveTo>
                <a:lnTo>
                  <a:pt x="1170416" y="0"/>
                </a:lnTo>
                <a:lnTo>
                  <a:pt x="1171658" y="674"/>
                </a:lnTo>
                <a:lnTo>
                  <a:pt x="8180" y="632113"/>
                </a:lnTo>
                <a:lnTo>
                  <a:pt x="0" y="632113"/>
                </a:lnTo>
                <a:lnTo>
                  <a:pt x="0" y="347209"/>
                </a:lnTo>
                <a:lnTo>
                  <a:pt x="638519" y="6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xmlns="" id="{D18D5E57-628D-4F0D-A96A-7AC36BFE5D7B}"/>
              </a:ext>
            </a:extLst>
          </p:cNvPr>
          <p:cNvSpPr/>
          <p:nvPr userDrawn="1"/>
        </p:nvSpPr>
        <p:spPr>
          <a:xfrm rot="10800000">
            <a:off x="-149913" y="2"/>
            <a:ext cx="592260" cy="537197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785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6FBEA56E-E552-4B90-9970-E02555746850}"/>
              </a:ext>
            </a:extLst>
          </p:cNvPr>
          <p:cNvSpPr/>
          <p:nvPr userDrawn="1"/>
        </p:nvSpPr>
        <p:spPr>
          <a:xfrm>
            <a:off x="7159" y="-20320"/>
            <a:ext cx="6827520" cy="6888480"/>
          </a:xfrm>
          <a:custGeom>
            <a:avLst/>
            <a:gdLst>
              <a:gd name="connsiteX0" fmla="*/ 0 w 7518400"/>
              <a:gd name="connsiteY0" fmla="*/ 0 h 6858000"/>
              <a:gd name="connsiteX1" fmla="*/ 751840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934720 w 7518400"/>
              <a:gd name="connsiteY1" fmla="*/ 1016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114808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9154160"/>
              <a:gd name="connsiteY0" fmla="*/ 0 h 6858000"/>
              <a:gd name="connsiteX1" fmla="*/ 114808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9154160"/>
              <a:gd name="connsiteY0" fmla="*/ 0 h 6858000"/>
              <a:gd name="connsiteX1" fmla="*/ 116840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3474720"/>
              <a:gd name="connsiteY0" fmla="*/ 0 h 6858000"/>
              <a:gd name="connsiteX1" fmla="*/ 1168400 w 3474720"/>
              <a:gd name="connsiteY1" fmla="*/ 0 h 6858000"/>
              <a:gd name="connsiteX2" fmla="*/ 3474720 w 3474720"/>
              <a:gd name="connsiteY2" fmla="*/ 3606800 h 6858000"/>
              <a:gd name="connsiteX3" fmla="*/ 0 w 3474720"/>
              <a:gd name="connsiteY3" fmla="*/ 6858000 h 6858000"/>
              <a:gd name="connsiteX4" fmla="*/ 0 w 3474720"/>
              <a:gd name="connsiteY4" fmla="*/ 0 h 6858000"/>
              <a:gd name="connsiteX0" fmla="*/ 0 w 7508240"/>
              <a:gd name="connsiteY0" fmla="*/ 0 h 6858000"/>
              <a:gd name="connsiteX1" fmla="*/ 1168400 w 7508240"/>
              <a:gd name="connsiteY1" fmla="*/ 0 h 6858000"/>
              <a:gd name="connsiteX2" fmla="*/ 7508240 w 7508240"/>
              <a:gd name="connsiteY2" fmla="*/ 3444240 h 6858000"/>
              <a:gd name="connsiteX3" fmla="*/ 0 w 7508240"/>
              <a:gd name="connsiteY3" fmla="*/ 6858000 h 6858000"/>
              <a:gd name="connsiteX4" fmla="*/ 0 w 7508240"/>
              <a:gd name="connsiteY4" fmla="*/ 0 h 685800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741680 w 7559040"/>
              <a:gd name="connsiteY0" fmla="*/ 0 h 6888480"/>
              <a:gd name="connsiteX1" fmla="*/ 1168400 w 7559040"/>
              <a:gd name="connsiteY1" fmla="*/ 20320 h 6888480"/>
              <a:gd name="connsiteX2" fmla="*/ 7559040 w 7559040"/>
              <a:gd name="connsiteY2" fmla="*/ 3464560 h 6888480"/>
              <a:gd name="connsiteX3" fmla="*/ 1168400 w 7559040"/>
              <a:gd name="connsiteY3" fmla="*/ 6888480 h 6888480"/>
              <a:gd name="connsiteX4" fmla="*/ 0 w 7559040"/>
              <a:gd name="connsiteY4" fmla="*/ 6878320 h 6888480"/>
              <a:gd name="connsiteX5" fmla="*/ 741680 w 7559040"/>
              <a:gd name="connsiteY5" fmla="*/ 0 h 6888480"/>
              <a:gd name="connsiteX0" fmla="*/ 10160 w 6827520"/>
              <a:gd name="connsiteY0" fmla="*/ 0 h 6888480"/>
              <a:gd name="connsiteX1" fmla="*/ 436880 w 6827520"/>
              <a:gd name="connsiteY1" fmla="*/ 20320 h 6888480"/>
              <a:gd name="connsiteX2" fmla="*/ 6827520 w 6827520"/>
              <a:gd name="connsiteY2" fmla="*/ 3464560 h 6888480"/>
              <a:gd name="connsiteX3" fmla="*/ 436880 w 6827520"/>
              <a:gd name="connsiteY3" fmla="*/ 6888480 h 6888480"/>
              <a:gd name="connsiteX4" fmla="*/ 0 w 6827520"/>
              <a:gd name="connsiteY4" fmla="*/ 6888480 h 6888480"/>
              <a:gd name="connsiteX5" fmla="*/ 10160 w 6827520"/>
              <a:gd name="connsiteY5" fmla="*/ 0 h 68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7520" h="6888480">
                <a:moveTo>
                  <a:pt x="10160" y="0"/>
                </a:moveTo>
                <a:lnTo>
                  <a:pt x="436880" y="20320"/>
                </a:lnTo>
                <a:lnTo>
                  <a:pt x="6827520" y="3464560"/>
                </a:lnTo>
                <a:lnTo>
                  <a:pt x="436880" y="6888480"/>
                </a:lnTo>
                <a:lnTo>
                  <a:pt x="0" y="6888480"/>
                </a:lnTo>
                <a:cubicBezTo>
                  <a:pt x="3387" y="4592320"/>
                  <a:pt x="6773" y="2296160"/>
                  <a:pt x="10160" y="0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4C6264C-F5FD-49BE-9F6D-4C9F983F991F}"/>
              </a:ext>
            </a:extLst>
          </p:cNvPr>
          <p:cNvSpPr/>
          <p:nvPr userDrawn="1"/>
        </p:nvSpPr>
        <p:spPr>
          <a:xfrm>
            <a:off x="3744" y="0"/>
            <a:ext cx="6394055" cy="6868160"/>
          </a:xfrm>
          <a:custGeom>
            <a:avLst/>
            <a:gdLst>
              <a:gd name="connsiteX0" fmla="*/ 0 w 7518400"/>
              <a:gd name="connsiteY0" fmla="*/ 0 h 6858000"/>
              <a:gd name="connsiteX1" fmla="*/ 751840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934720 w 7518400"/>
              <a:gd name="connsiteY1" fmla="*/ 1016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114808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9154160"/>
              <a:gd name="connsiteY0" fmla="*/ 0 h 6858000"/>
              <a:gd name="connsiteX1" fmla="*/ 114808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9154160"/>
              <a:gd name="connsiteY0" fmla="*/ 0 h 6858000"/>
              <a:gd name="connsiteX1" fmla="*/ 116840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3474720"/>
              <a:gd name="connsiteY0" fmla="*/ 0 h 6858000"/>
              <a:gd name="connsiteX1" fmla="*/ 1168400 w 3474720"/>
              <a:gd name="connsiteY1" fmla="*/ 0 h 6858000"/>
              <a:gd name="connsiteX2" fmla="*/ 3474720 w 3474720"/>
              <a:gd name="connsiteY2" fmla="*/ 3606800 h 6858000"/>
              <a:gd name="connsiteX3" fmla="*/ 0 w 3474720"/>
              <a:gd name="connsiteY3" fmla="*/ 6858000 h 6858000"/>
              <a:gd name="connsiteX4" fmla="*/ 0 w 3474720"/>
              <a:gd name="connsiteY4" fmla="*/ 0 h 6858000"/>
              <a:gd name="connsiteX0" fmla="*/ 0 w 7508240"/>
              <a:gd name="connsiteY0" fmla="*/ 0 h 6858000"/>
              <a:gd name="connsiteX1" fmla="*/ 1168400 w 7508240"/>
              <a:gd name="connsiteY1" fmla="*/ 0 h 6858000"/>
              <a:gd name="connsiteX2" fmla="*/ 7508240 w 7508240"/>
              <a:gd name="connsiteY2" fmla="*/ 3444240 h 6858000"/>
              <a:gd name="connsiteX3" fmla="*/ 0 w 7508240"/>
              <a:gd name="connsiteY3" fmla="*/ 6858000 h 6858000"/>
              <a:gd name="connsiteX4" fmla="*/ 0 w 7508240"/>
              <a:gd name="connsiteY4" fmla="*/ 0 h 685800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924560 w 7559040"/>
              <a:gd name="connsiteY0" fmla="*/ 67056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924560 w 7559040"/>
              <a:gd name="connsiteY5" fmla="*/ 670560 h 6868160"/>
              <a:gd name="connsiteX0" fmla="*/ 1158240 w 7559040"/>
              <a:gd name="connsiteY0" fmla="*/ 184912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1158240 w 7559040"/>
              <a:gd name="connsiteY5" fmla="*/ 1849120 h 6868160"/>
              <a:gd name="connsiteX0" fmla="*/ 0 w 6400800"/>
              <a:gd name="connsiteY0" fmla="*/ 1849120 h 6868160"/>
              <a:gd name="connsiteX1" fmla="*/ 10160 w 6400800"/>
              <a:gd name="connsiteY1" fmla="*/ 0 h 6868160"/>
              <a:gd name="connsiteX2" fmla="*/ 6400800 w 6400800"/>
              <a:gd name="connsiteY2" fmla="*/ 3444240 h 6868160"/>
              <a:gd name="connsiteX3" fmla="*/ 10160 w 6400800"/>
              <a:gd name="connsiteY3" fmla="*/ 6868160 h 6868160"/>
              <a:gd name="connsiteX4" fmla="*/ 0 w 6400800"/>
              <a:gd name="connsiteY4" fmla="*/ 1849120 h 6868160"/>
              <a:gd name="connsiteX0" fmla="*/ 798830 w 7189470"/>
              <a:gd name="connsiteY0" fmla="*/ 6868160 h 6868160"/>
              <a:gd name="connsiteX1" fmla="*/ 798830 w 7189470"/>
              <a:gd name="connsiteY1" fmla="*/ 0 h 6868160"/>
              <a:gd name="connsiteX2" fmla="*/ 7189470 w 7189470"/>
              <a:gd name="connsiteY2" fmla="*/ 3444240 h 6868160"/>
              <a:gd name="connsiteX3" fmla="*/ 798830 w 7189470"/>
              <a:gd name="connsiteY3" fmla="*/ 6868160 h 6868160"/>
              <a:gd name="connsiteX0" fmla="*/ 473005 w 6863645"/>
              <a:gd name="connsiteY0" fmla="*/ 6868160 h 6868160"/>
              <a:gd name="connsiteX1" fmla="*/ 473005 w 6863645"/>
              <a:gd name="connsiteY1" fmla="*/ 0 h 6868160"/>
              <a:gd name="connsiteX2" fmla="*/ 6863645 w 6863645"/>
              <a:gd name="connsiteY2" fmla="*/ 3444240 h 6868160"/>
              <a:gd name="connsiteX3" fmla="*/ 473005 w 6863645"/>
              <a:gd name="connsiteY3" fmla="*/ 6868160 h 6868160"/>
              <a:gd name="connsiteX0" fmla="*/ 3415 w 6394055"/>
              <a:gd name="connsiteY0" fmla="*/ 6868160 h 6868160"/>
              <a:gd name="connsiteX1" fmla="*/ 3415 w 6394055"/>
              <a:gd name="connsiteY1" fmla="*/ 0 h 6868160"/>
              <a:gd name="connsiteX2" fmla="*/ 6394055 w 6394055"/>
              <a:gd name="connsiteY2" fmla="*/ 3444240 h 6868160"/>
              <a:gd name="connsiteX3" fmla="*/ 3415 w 6394055"/>
              <a:gd name="connsiteY3" fmla="*/ 6868160 h 68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055" h="6868160">
                <a:moveTo>
                  <a:pt x="3415" y="6868160"/>
                </a:moveTo>
                <a:cubicBezTo>
                  <a:pt x="-5052" y="4241800"/>
                  <a:pt x="5108" y="2551853"/>
                  <a:pt x="3415" y="0"/>
                </a:cubicBezTo>
                <a:lnTo>
                  <a:pt x="6394055" y="3444240"/>
                </a:lnTo>
                <a:lnTo>
                  <a:pt x="3415" y="6868160"/>
                </a:lnTo>
                <a:close/>
              </a:path>
            </a:pathLst>
          </a:custGeom>
          <a:ln>
            <a:noFill/>
          </a:ln>
          <a:effectLst>
            <a:outerShdw blurRad="2540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9136" y="2925763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1" spc="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xmlns="" id="{58B887DD-E5A9-47F3-9C27-0163B159FEA7}"/>
              </a:ext>
            </a:extLst>
          </p:cNvPr>
          <p:cNvSpPr/>
          <p:nvPr userDrawn="1"/>
        </p:nvSpPr>
        <p:spPr>
          <a:xfrm rot="5400000">
            <a:off x="-41172" y="2852953"/>
            <a:ext cx="1234440" cy="115209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5B9F184F-0DF7-437B-95B2-F2A43A3B7D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11719" y="2629217"/>
            <a:ext cx="4554681" cy="6496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xmlns="" id="{B86B95A7-26AF-40BB-97F8-8A2879C542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11719" y="3746817"/>
            <a:ext cx="4554681" cy="6496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888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xmlns="" id="{FF0BEB56-0C94-41C2-9B48-D12360B666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0637"/>
            <a:ext cx="6328200" cy="6878637"/>
          </a:xfrm>
          <a:custGeom>
            <a:avLst/>
            <a:gdLst>
              <a:gd name="connsiteX0" fmla="*/ 0 w 6328200"/>
              <a:gd name="connsiteY0" fmla="*/ 0 h 6878637"/>
              <a:gd name="connsiteX1" fmla="*/ 1217 w 6328200"/>
              <a:gd name="connsiteY1" fmla="*/ 0 h 6878637"/>
              <a:gd name="connsiteX2" fmla="*/ 6328200 w 6328200"/>
              <a:gd name="connsiteY2" fmla="*/ 3438988 h 6878637"/>
              <a:gd name="connsiteX3" fmla="*/ 0 w 6328200"/>
              <a:gd name="connsiteY3" fmla="*/ 6878637 h 6878637"/>
              <a:gd name="connsiteX4" fmla="*/ 0 w 6328200"/>
              <a:gd name="connsiteY4" fmla="*/ 4170811 h 6878637"/>
              <a:gd name="connsiteX5" fmla="*/ 1346393 w 6328200"/>
              <a:gd name="connsiteY5" fmla="*/ 3438988 h 6878637"/>
              <a:gd name="connsiteX6" fmla="*/ 0 w 6328200"/>
              <a:gd name="connsiteY6" fmla="*/ 2707166 h 68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8200" h="6878637">
                <a:moveTo>
                  <a:pt x="0" y="0"/>
                </a:moveTo>
                <a:lnTo>
                  <a:pt x="1217" y="0"/>
                </a:lnTo>
                <a:lnTo>
                  <a:pt x="6328200" y="3438988"/>
                </a:lnTo>
                <a:lnTo>
                  <a:pt x="0" y="6878637"/>
                </a:lnTo>
                <a:lnTo>
                  <a:pt x="0" y="4170811"/>
                </a:lnTo>
                <a:lnTo>
                  <a:pt x="1346393" y="3438988"/>
                </a:lnTo>
                <a:lnTo>
                  <a:pt x="0" y="2707166"/>
                </a:lnTo>
                <a:close/>
              </a:path>
            </a:pathLst>
          </a:custGeom>
          <a:effectLst>
            <a:outerShdw blurRad="254000" dist="38100" algn="l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2216" y="3100959"/>
            <a:ext cx="4386805" cy="1006475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2400" b="1" i="1" spc="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E4849A-86F5-49DF-B814-76470D553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2216" y="4153945"/>
            <a:ext cx="4386805" cy="85570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10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xmlns="" id="{C82C2EBF-6211-40C0-85DC-0F433D6BCAB6}"/>
              </a:ext>
            </a:extLst>
          </p:cNvPr>
          <p:cNvSpPr/>
          <p:nvPr userDrawn="1"/>
        </p:nvSpPr>
        <p:spPr>
          <a:xfrm rot="5400000">
            <a:off x="-49017" y="2743175"/>
            <a:ext cx="1469633" cy="137159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xmlns="" id="{BCD25A9E-11F4-4D00-AD87-42DE085677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5663" y="2047973"/>
            <a:ext cx="1819910" cy="100647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7ED2E1E1-B58E-4FF9-B86D-B5DE14E8BC12}"/>
              </a:ext>
            </a:extLst>
          </p:cNvPr>
          <p:cNvGrpSpPr/>
          <p:nvPr userDrawn="1"/>
        </p:nvGrpSpPr>
        <p:grpSpPr>
          <a:xfrm>
            <a:off x="7340600" y="2998470"/>
            <a:ext cx="3479800" cy="204976"/>
            <a:chOff x="7340600" y="2998470"/>
            <a:chExt cx="3479800" cy="204976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xmlns="" id="{F7B7C02D-C48E-439B-912B-99B4A085D2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40600" y="3100959"/>
              <a:ext cx="153416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xmlns="" id="{9A0882BC-D520-4FAD-9C9A-D3CA270F2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86240" y="3100959"/>
              <a:ext cx="153416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Graphique 30">
              <a:extLst>
                <a:ext uri="{FF2B5EF4-FFF2-40B4-BE49-F238E27FC236}">
                  <a16:creationId xmlns:a16="http://schemas.microsoft.com/office/drawing/2014/main" xmlns="" id="{790523D3-5C1F-4FFC-99DE-FC578C00C2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6200000" flipH="1">
              <a:off x="9013130" y="2990491"/>
              <a:ext cx="204976" cy="220934"/>
            </a:xfrm>
            <a:prstGeom prst="rect">
              <a:avLst/>
            </a:prstGeom>
          </p:spPr>
        </p:pic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5352D24A-A789-47ED-BF03-11501DC4B8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51" y="6380981"/>
            <a:ext cx="1196098" cy="3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546" y="270933"/>
            <a:ext cx="9144000" cy="1006475"/>
          </a:xfrm>
        </p:spPr>
        <p:txBody>
          <a:bodyPr anchor="t" anchorCtr="0">
            <a:noAutofit/>
          </a:bodyPr>
          <a:lstStyle>
            <a:lvl1pPr algn="ctr">
              <a:defRPr sz="3200" b="1" spc="2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E4849A-86F5-49DF-B814-76470D553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655762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4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43D28EC-B752-4002-92A7-7698460FF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51" y="6380481"/>
            <a:ext cx="1196098" cy="3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9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2DB153-6BE1-4642-88AA-7D849B28FFFF}"/>
              </a:ext>
            </a:extLst>
          </p:cNvPr>
          <p:cNvSpPr/>
          <p:nvPr userDrawn="1"/>
        </p:nvSpPr>
        <p:spPr>
          <a:xfrm>
            <a:off x="5293360" y="6296660"/>
            <a:ext cx="1498600" cy="5613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546" y="270933"/>
            <a:ext cx="9144000" cy="1006475"/>
          </a:xfrm>
        </p:spPr>
        <p:txBody>
          <a:bodyPr anchor="t" anchorCtr="0">
            <a:noAutofit/>
          </a:bodyPr>
          <a:lstStyle>
            <a:lvl1pPr algn="ctr">
              <a:defRPr sz="3200" b="1" spc="2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E4849A-86F5-49DF-B814-76470D553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655762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4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D8FBA2A-225D-4E76-B1D1-37DADF61E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51" y="6376128"/>
            <a:ext cx="1200030" cy="362321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xmlns="" id="{A8FB7296-A703-48EE-A89E-9AD9204D7FE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6200000">
            <a:off x="6006782" y="6714173"/>
            <a:ext cx="180023" cy="166688"/>
            <a:chOff x="3248" y="4225"/>
            <a:chExt cx="108" cy="100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13643203-7188-44CD-A9ED-17CFEC6DC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EFBB539E-A5F4-4269-8862-BDCACA87BA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42410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xmlns="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2258571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09568"/>
            <a:ext cx="5326380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86772"/>
            <a:ext cx="5326380" cy="620854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xmlns="" id="{EE4C0874-D0E8-49F8-BC70-C9120C5561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2782920" y="5687645"/>
            <a:ext cx="1138238" cy="1226853"/>
          </a:xfrm>
          <a:prstGeom prst="rect">
            <a:avLst/>
          </a:prstGeom>
        </p:spPr>
      </p:pic>
      <p:sp>
        <p:nvSpPr>
          <p:cNvPr id="13" name="Triangle isocèle 12">
            <a:extLst>
              <a:ext uri="{FF2B5EF4-FFF2-40B4-BE49-F238E27FC236}">
                <a16:creationId xmlns:a16="http://schemas.microsoft.com/office/drawing/2014/main" xmlns="" id="{7B8F7B16-E9B8-4B5B-B6FA-1BD20E39B5D5}"/>
              </a:ext>
            </a:extLst>
          </p:cNvPr>
          <p:cNvSpPr/>
          <p:nvPr userDrawn="1"/>
        </p:nvSpPr>
        <p:spPr>
          <a:xfrm>
            <a:off x="1766376" y="5463930"/>
            <a:ext cx="1563846" cy="141845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55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FA476500-7731-4DCB-A8BE-855E0E8C1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9607" y="2193513"/>
            <a:ext cx="1727200" cy="893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6600" b="1" i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xmlns="" id="{107A45FD-8E72-4A74-B172-8C437BB780B5}"/>
              </a:ext>
            </a:extLst>
          </p:cNvPr>
          <p:cNvSpPr/>
          <p:nvPr userDrawn="1"/>
        </p:nvSpPr>
        <p:spPr>
          <a:xfrm>
            <a:off x="10202037" y="5346192"/>
            <a:ext cx="1680210" cy="152399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xmlns="" id="{118E7B00-E810-48E3-8F75-BED431ED4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-388340" y="-68861"/>
            <a:ext cx="1768974" cy="19066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C7CA1366-6E84-4025-B0AE-9E15405CDFEC}"/>
              </a:ext>
            </a:extLst>
          </p:cNvPr>
          <p:cNvGrpSpPr/>
          <p:nvPr userDrawn="1"/>
        </p:nvGrpSpPr>
        <p:grpSpPr>
          <a:xfrm>
            <a:off x="1724660" y="3158395"/>
            <a:ext cx="1308100" cy="105505"/>
            <a:chOff x="1770380" y="2751995"/>
            <a:chExt cx="1308100" cy="105505"/>
          </a:xfrm>
        </p:grpSpPr>
        <p:pic>
          <p:nvPicPr>
            <p:cNvPr id="23" name="Graphique 22">
              <a:extLst>
                <a:ext uri="{FF2B5EF4-FFF2-40B4-BE49-F238E27FC236}">
                  <a16:creationId xmlns:a16="http://schemas.microsoft.com/office/drawing/2014/main" xmlns="" id="{F645F594-B0AE-4B3A-8036-A126B04AB0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 flipH="1">
              <a:off x="2374545" y="2749447"/>
              <a:ext cx="104004" cy="112102"/>
            </a:xfrm>
            <a:prstGeom prst="rect">
              <a:avLst/>
            </a:prstGeom>
            <a:effectLst>
              <a:outerShdw blurRad="190500" dist="38100" dir="16200000" rotWithShape="0">
                <a:prstClr val="black">
                  <a:alpha val="10000"/>
                </a:prstClr>
              </a:outerShdw>
            </a:effectLst>
          </p:spPr>
        </p:pic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xmlns="" id="{9F7DF82E-03A6-4717-82A3-56992A728E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6286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xmlns="" id="{CA3851EF-F513-43A5-BF88-5BB72E2D76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7038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F2772D71-005B-4A78-A5B5-8023CF7B2EDA}"/>
              </a:ext>
            </a:extLst>
          </p:cNvPr>
          <p:cNvGrpSpPr/>
          <p:nvPr userDrawn="1"/>
        </p:nvGrpSpPr>
        <p:grpSpPr>
          <a:xfrm>
            <a:off x="5423197" y="3158395"/>
            <a:ext cx="1308100" cy="105505"/>
            <a:chOff x="1770380" y="2751995"/>
            <a:chExt cx="1308100" cy="105505"/>
          </a:xfrm>
        </p:grpSpPr>
        <p:pic>
          <p:nvPicPr>
            <p:cNvPr id="30" name="Graphique 29">
              <a:extLst>
                <a:ext uri="{FF2B5EF4-FFF2-40B4-BE49-F238E27FC236}">
                  <a16:creationId xmlns:a16="http://schemas.microsoft.com/office/drawing/2014/main" xmlns="" id="{D032CA21-9D8E-4E74-BF02-4BE070B10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 flipH="1">
              <a:off x="2374545" y="2749447"/>
              <a:ext cx="104004" cy="112102"/>
            </a:xfrm>
            <a:prstGeom prst="rect">
              <a:avLst/>
            </a:prstGeom>
            <a:effectLst>
              <a:outerShdw blurRad="190500" dist="38100" dir="16200000" rotWithShape="0">
                <a:prstClr val="black">
                  <a:alpha val="10000"/>
                </a:prstClr>
              </a:outerShdw>
            </a:effectLst>
          </p:spPr>
        </p:pic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xmlns="" id="{FEE4A402-15C9-4E3B-9C74-262A0E0B32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6286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xmlns="" id="{F7DB11EE-1A16-4604-9DA4-8C3A6AEDB7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7038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7BC25169-46AB-4A1B-BF85-91D7CB7FF9A5}"/>
              </a:ext>
            </a:extLst>
          </p:cNvPr>
          <p:cNvGrpSpPr/>
          <p:nvPr userDrawn="1"/>
        </p:nvGrpSpPr>
        <p:grpSpPr>
          <a:xfrm>
            <a:off x="9121734" y="3158395"/>
            <a:ext cx="1308100" cy="105505"/>
            <a:chOff x="1770380" y="2751995"/>
            <a:chExt cx="1308100" cy="105505"/>
          </a:xfrm>
        </p:grpSpPr>
        <p:pic>
          <p:nvPicPr>
            <p:cNvPr id="34" name="Graphique 33">
              <a:extLst>
                <a:ext uri="{FF2B5EF4-FFF2-40B4-BE49-F238E27FC236}">
                  <a16:creationId xmlns:a16="http://schemas.microsoft.com/office/drawing/2014/main" xmlns="" id="{6035105E-ED74-44B8-997F-11DB68682D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 flipH="1">
              <a:off x="2374545" y="2749447"/>
              <a:ext cx="104004" cy="112102"/>
            </a:xfrm>
            <a:prstGeom prst="rect">
              <a:avLst/>
            </a:prstGeom>
            <a:effectLst>
              <a:outerShdw blurRad="190500" dist="38100" dir="16200000" rotWithShape="0">
                <a:prstClr val="black">
                  <a:alpha val="10000"/>
                </a:prstClr>
              </a:outerShdw>
            </a:effectLst>
          </p:spPr>
        </p:pic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xmlns="" id="{796ED8A6-8015-48EB-AA1D-6B99091512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6286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xmlns="" id="{84133E58-033A-4F4D-826E-D79127BD6C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7038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xmlns="" id="{65C82C8A-A8FB-40CF-848A-00D0D9397A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5764" y="2193513"/>
            <a:ext cx="1727200" cy="893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6600" b="1" i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xmlns="" id="{B1E2AF02-9869-4568-8843-C9EBF53033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14301" y="2193513"/>
            <a:ext cx="1727200" cy="893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6600" b="1" i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xmlns="" id="{64A9CF4A-9B53-4619-A383-9F5E60F1F7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0407" y="3340100"/>
            <a:ext cx="3070225" cy="1158875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45" name="Espace réservé du texte 43">
            <a:extLst>
              <a:ext uri="{FF2B5EF4-FFF2-40B4-BE49-F238E27FC236}">
                <a16:creationId xmlns:a16="http://schemas.microsoft.com/office/drawing/2014/main" xmlns="" id="{1F0FFD05-BEC4-4BDC-8ACC-BD451C39CA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2788" y="3340100"/>
            <a:ext cx="3070225" cy="1158875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46" name="Espace réservé du texte 43">
            <a:extLst>
              <a:ext uri="{FF2B5EF4-FFF2-40B4-BE49-F238E27FC236}">
                <a16:creationId xmlns:a16="http://schemas.microsoft.com/office/drawing/2014/main" xmlns="" id="{85BAE425-BB08-4D87-AA58-55A5E425A2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094" y="3340100"/>
            <a:ext cx="3070225" cy="1158875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588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xmlns="" id="{1915614F-67F1-4040-B2E1-5E291FBBB4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" y="4602480"/>
            <a:ext cx="2486712" cy="2255520"/>
          </a:xfrm>
          <a:custGeom>
            <a:avLst/>
            <a:gdLst>
              <a:gd name="connsiteX0" fmla="*/ 1243356 w 2486712"/>
              <a:gd name="connsiteY0" fmla="*/ 0 h 2255520"/>
              <a:gd name="connsiteX1" fmla="*/ 2486712 w 2486712"/>
              <a:gd name="connsiteY1" fmla="*/ 2255520 h 2255520"/>
              <a:gd name="connsiteX2" fmla="*/ 0 w 2486712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712" h="2255520">
                <a:moveTo>
                  <a:pt x="1243356" y="0"/>
                </a:moveTo>
                <a:lnTo>
                  <a:pt x="2486712" y="2255520"/>
                </a:lnTo>
                <a:lnTo>
                  <a:pt x="0" y="225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1" name="Graphique 40">
            <a:extLst>
              <a:ext uri="{FF2B5EF4-FFF2-40B4-BE49-F238E27FC236}">
                <a16:creationId xmlns:a16="http://schemas.microsoft.com/office/drawing/2014/main" xmlns="" id="{406D2D5C-BFFD-4BD4-826F-403604B7A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H="1">
            <a:off x="1421826" y="5251936"/>
            <a:ext cx="1545888" cy="1666240"/>
          </a:xfrm>
          <a:prstGeom prst="rect">
            <a:avLst/>
          </a:prstGeom>
        </p:spPr>
      </p:pic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2815" y="1766272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3147" y="1766272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140D963E-F913-482A-93A1-AE74B86F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3480" y="1766272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8" name="Espace réservé du texte 4">
            <a:extLst>
              <a:ext uri="{FF2B5EF4-FFF2-40B4-BE49-F238E27FC236}">
                <a16:creationId xmlns:a16="http://schemas.microsoft.com/office/drawing/2014/main" xmlns="" id="{ADABCC81-B29A-42BE-8546-0BC5DBBAB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97981" y="417387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9" name="Espace réservé du texte 4">
            <a:extLst>
              <a:ext uri="{FF2B5EF4-FFF2-40B4-BE49-F238E27FC236}">
                <a16:creationId xmlns:a16="http://schemas.microsoft.com/office/drawing/2014/main" xmlns="" id="{91097263-5668-4A2B-8DB1-F43C7120CB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8313" y="417387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5438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xmlns="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2269860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770835"/>
            <a:ext cx="5449088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63640"/>
            <a:ext cx="5449088" cy="62085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xmlns="" id="{7647A25D-BFA7-42EE-8102-0470D466D3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9261" y="2859881"/>
            <a:ext cx="3169059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pour une image  38">
            <a:extLst>
              <a:ext uri="{FF2B5EF4-FFF2-40B4-BE49-F238E27FC236}">
                <a16:creationId xmlns:a16="http://schemas.microsoft.com/office/drawing/2014/main" xmlns="" id="{8843DC0D-1BE9-40D3-85F2-32135D0034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" y="5223752"/>
            <a:ext cx="1801759" cy="1634248"/>
          </a:xfrm>
          <a:custGeom>
            <a:avLst/>
            <a:gdLst>
              <a:gd name="connsiteX0" fmla="*/ 1243356 w 2486712"/>
              <a:gd name="connsiteY0" fmla="*/ 0 h 2255520"/>
              <a:gd name="connsiteX1" fmla="*/ 2486712 w 2486712"/>
              <a:gd name="connsiteY1" fmla="*/ 2255520 h 2255520"/>
              <a:gd name="connsiteX2" fmla="*/ 0 w 2486712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712" h="2255520">
                <a:moveTo>
                  <a:pt x="1243356" y="0"/>
                </a:moveTo>
                <a:lnTo>
                  <a:pt x="2486712" y="2255520"/>
                </a:lnTo>
                <a:lnTo>
                  <a:pt x="0" y="225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xmlns="" id="{3292C52A-94A9-4AC4-8215-5D5408E93D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898376" y="5251936"/>
            <a:ext cx="1545888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24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xmlns="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2269860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770835"/>
            <a:ext cx="5326380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63640"/>
            <a:ext cx="5326380" cy="62085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pour une image  38">
            <a:extLst>
              <a:ext uri="{FF2B5EF4-FFF2-40B4-BE49-F238E27FC236}">
                <a16:creationId xmlns:a16="http://schemas.microsoft.com/office/drawing/2014/main" xmlns="" id="{8843DC0D-1BE9-40D3-85F2-32135D0034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" y="5223752"/>
            <a:ext cx="1801759" cy="1634248"/>
          </a:xfrm>
          <a:custGeom>
            <a:avLst/>
            <a:gdLst>
              <a:gd name="connsiteX0" fmla="*/ 1243356 w 2486712"/>
              <a:gd name="connsiteY0" fmla="*/ 0 h 2255520"/>
              <a:gd name="connsiteX1" fmla="*/ 2486712 w 2486712"/>
              <a:gd name="connsiteY1" fmla="*/ 2255520 h 2255520"/>
              <a:gd name="connsiteX2" fmla="*/ 0 w 2486712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712" h="2255520">
                <a:moveTo>
                  <a:pt x="1243356" y="0"/>
                </a:moveTo>
                <a:lnTo>
                  <a:pt x="2486712" y="2255520"/>
                </a:lnTo>
                <a:lnTo>
                  <a:pt x="0" y="225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xmlns="" id="{3292C52A-94A9-4AC4-8215-5D5408E93D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898376" y="5251936"/>
            <a:ext cx="1545888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5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que 19">
            <a:extLst>
              <a:ext uri="{FF2B5EF4-FFF2-40B4-BE49-F238E27FC236}">
                <a16:creationId xmlns:a16="http://schemas.microsoft.com/office/drawing/2014/main" xmlns="" id="{4389EA35-BB82-4FBB-BD26-63B91B55D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1267327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4090" y="249663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3004" y="249663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140D963E-F913-482A-93A1-AE74B86F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591" y="249663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4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xmlns="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1447511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xmlns="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1447511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1447511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00AC9F64-7C99-45C8-9F28-6B469317F5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54430" y="401657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1050"/>
            </a:lvl1pPr>
          </a:lstStyle>
          <a:p>
            <a:r>
              <a:rPr lang="fr-FR" dirty="0"/>
              <a:t>Cliquer pour ajouter un logo</a:t>
            </a:r>
          </a:p>
        </p:txBody>
      </p:sp>
      <p:sp>
        <p:nvSpPr>
          <p:cNvPr id="23" name="Espace réservé pour une image  7">
            <a:extLst>
              <a:ext uri="{FF2B5EF4-FFF2-40B4-BE49-F238E27FC236}">
                <a16:creationId xmlns:a16="http://schemas.microsoft.com/office/drawing/2014/main" xmlns="" id="{4A7A6265-A99A-46A6-B78E-1FCEA090802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54430" y="514433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xmlns="" id="{F5A89D25-0555-4A53-A558-400E81450B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37455" y="401657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  <p:sp>
        <p:nvSpPr>
          <p:cNvPr id="25" name="Espace réservé pour une image  7">
            <a:extLst>
              <a:ext uri="{FF2B5EF4-FFF2-40B4-BE49-F238E27FC236}">
                <a16:creationId xmlns:a16="http://schemas.microsoft.com/office/drawing/2014/main" xmlns="" id="{056BF49C-AAC9-4E34-8C98-ECE06C232F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37455" y="514433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xmlns="" id="{93035432-8AC8-4A31-A06A-DB7C58FF765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22080" y="401657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xmlns="" id="{4591B6B9-F0EE-46D0-9E5B-FD786A0BBBD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22080" y="514433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708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que 32">
            <a:extLst>
              <a:ext uri="{FF2B5EF4-FFF2-40B4-BE49-F238E27FC236}">
                <a16:creationId xmlns:a16="http://schemas.microsoft.com/office/drawing/2014/main" xmlns="" id="{D7CB4E45-561A-4A5E-9AC6-1542207ED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1267327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6926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5840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140D963E-F913-482A-93A1-AE74B86F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591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4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xmlns="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xmlns="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xmlns="" id="{18695CB9-5B47-497B-9588-E5E84CCE50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926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E9D9A463-2435-47EF-938C-E97F98F4DA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15840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xmlns="" id="{B55AFB54-CF59-4FDE-8F39-8B57AF2FA8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47591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xmlns="" id="{6D26290A-9B9E-41B2-818D-A4D3B233BC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3013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xmlns="" id="{C5554ECC-8965-4F22-92B4-C4108984DB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81927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xmlns="" id="{F83B8EE5-40DF-40DA-9FB9-52E270A05F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13678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48099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que 25">
            <a:extLst>
              <a:ext uri="{FF2B5EF4-FFF2-40B4-BE49-F238E27FC236}">
                <a16:creationId xmlns:a16="http://schemas.microsoft.com/office/drawing/2014/main" xmlns="" id="{6ADC5E65-3B14-4D43-B186-45824A25F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" y="-1982585"/>
            <a:ext cx="10041414" cy="10823170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926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5840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140D963E-F913-482A-93A1-AE74B86F9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591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3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xmlns="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xmlns="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xmlns="" id="{D24B68A5-34AC-472C-B9FB-D005E6AE2F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6926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xmlns="" id="{2C4ABD35-6B3E-43FF-947B-A2592FEC1F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15840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8AEA6214-C388-4B03-9D82-4A87B13EB2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47591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0181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4C6264C-F5FD-49BE-9F6D-4C9F983F991F}"/>
              </a:ext>
            </a:extLst>
          </p:cNvPr>
          <p:cNvSpPr/>
          <p:nvPr userDrawn="1"/>
        </p:nvSpPr>
        <p:spPr>
          <a:xfrm>
            <a:off x="-39939" y="-36289"/>
            <a:ext cx="7638918" cy="6940738"/>
          </a:xfrm>
          <a:custGeom>
            <a:avLst/>
            <a:gdLst>
              <a:gd name="connsiteX0" fmla="*/ 0 w 7518400"/>
              <a:gd name="connsiteY0" fmla="*/ 0 h 6858000"/>
              <a:gd name="connsiteX1" fmla="*/ 751840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934720 w 7518400"/>
              <a:gd name="connsiteY1" fmla="*/ 1016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114808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9154160"/>
              <a:gd name="connsiteY0" fmla="*/ 0 h 6858000"/>
              <a:gd name="connsiteX1" fmla="*/ 114808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9154160"/>
              <a:gd name="connsiteY0" fmla="*/ 0 h 6858000"/>
              <a:gd name="connsiteX1" fmla="*/ 116840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3474720"/>
              <a:gd name="connsiteY0" fmla="*/ 0 h 6858000"/>
              <a:gd name="connsiteX1" fmla="*/ 1168400 w 3474720"/>
              <a:gd name="connsiteY1" fmla="*/ 0 h 6858000"/>
              <a:gd name="connsiteX2" fmla="*/ 3474720 w 3474720"/>
              <a:gd name="connsiteY2" fmla="*/ 3606800 h 6858000"/>
              <a:gd name="connsiteX3" fmla="*/ 0 w 3474720"/>
              <a:gd name="connsiteY3" fmla="*/ 6858000 h 6858000"/>
              <a:gd name="connsiteX4" fmla="*/ 0 w 3474720"/>
              <a:gd name="connsiteY4" fmla="*/ 0 h 6858000"/>
              <a:gd name="connsiteX0" fmla="*/ 0 w 7508240"/>
              <a:gd name="connsiteY0" fmla="*/ 0 h 6858000"/>
              <a:gd name="connsiteX1" fmla="*/ 1168400 w 7508240"/>
              <a:gd name="connsiteY1" fmla="*/ 0 h 6858000"/>
              <a:gd name="connsiteX2" fmla="*/ 7508240 w 7508240"/>
              <a:gd name="connsiteY2" fmla="*/ 3444240 h 6858000"/>
              <a:gd name="connsiteX3" fmla="*/ 0 w 7508240"/>
              <a:gd name="connsiteY3" fmla="*/ 6858000 h 6858000"/>
              <a:gd name="connsiteX4" fmla="*/ 0 w 7508240"/>
              <a:gd name="connsiteY4" fmla="*/ 0 h 685800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9040" h="6868160">
                <a:moveTo>
                  <a:pt x="0" y="0"/>
                </a:moveTo>
                <a:lnTo>
                  <a:pt x="1168400" y="0"/>
                </a:lnTo>
                <a:lnTo>
                  <a:pt x="7559040" y="3444240"/>
                </a:lnTo>
                <a:lnTo>
                  <a:pt x="1168400" y="686816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2540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2158AA82-3AE0-4FAD-88DE-332F097D9E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1290" y="0"/>
            <a:ext cx="11040710" cy="6869113"/>
          </a:xfrm>
          <a:custGeom>
            <a:avLst/>
            <a:gdLst>
              <a:gd name="connsiteX0" fmla="*/ 1588 w 11040710"/>
              <a:gd name="connsiteY0" fmla="*/ 0 h 6869113"/>
              <a:gd name="connsiteX1" fmla="*/ 11039597 w 11040710"/>
              <a:gd name="connsiteY1" fmla="*/ 0 h 6869113"/>
              <a:gd name="connsiteX2" fmla="*/ 11039598 w 11040710"/>
              <a:gd name="connsiteY2" fmla="*/ 3434787 h 6869113"/>
              <a:gd name="connsiteX3" fmla="*/ 11039598 w 11040710"/>
              <a:gd name="connsiteY3" fmla="*/ 6869113 h 6869113"/>
              <a:gd name="connsiteX4" fmla="*/ 10599834 w 11040710"/>
              <a:gd name="connsiteY4" fmla="*/ 6869113 h 6869113"/>
              <a:gd name="connsiteX5" fmla="*/ 0 w 11040710"/>
              <a:gd name="connsiteY5" fmla="*/ 6858000 h 6869113"/>
              <a:gd name="connsiteX6" fmla="*/ 6363450 w 11040710"/>
              <a:gd name="connsiteY6" fmla="*/ 3428572 h 686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40710" h="6869113">
                <a:moveTo>
                  <a:pt x="1588" y="0"/>
                </a:moveTo>
                <a:lnTo>
                  <a:pt x="11039597" y="0"/>
                </a:lnTo>
                <a:cubicBezTo>
                  <a:pt x="11041526" y="1144929"/>
                  <a:pt x="11040562" y="2289858"/>
                  <a:pt x="11039598" y="3434787"/>
                </a:cubicBezTo>
                <a:lnTo>
                  <a:pt x="11039598" y="6869113"/>
                </a:lnTo>
                <a:lnTo>
                  <a:pt x="10599834" y="6869113"/>
                </a:lnTo>
                <a:lnTo>
                  <a:pt x="0" y="6858000"/>
                </a:lnTo>
                <a:lnTo>
                  <a:pt x="6363450" y="3428572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Cliquer pour 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1536" y="2420239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1" spc="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E4849A-86F5-49DF-B814-76470D553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1536" y="3473225"/>
            <a:ext cx="4386805" cy="85570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xmlns="" id="{58B887DD-E5A9-47F3-9C27-0163B159FEA7}"/>
              </a:ext>
            </a:extLst>
          </p:cNvPr>
          <p:cNvSpPr/>
          <p:nvPr userDrawn="1"/>
        </p:nvSpPr>
        <p:spPr>
          <a:xfrm rot="5400000">
            <a:off x="-41172" y="2852953"/>
            <a:ext cx="1234440" cy="115209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66A606E2-0B15-4461-8471-B1DBAB84C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478" y="4167602"/>
            <a:ext cx="2647602" cy="79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bg>
      <p:bgPr>
        <a:solidFill>
          <a:srgbClr val="F4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que 25">
            <a:extLst>
              <a:ext uri="{FF2B5EF4-FFF2-40B4-BE49-F238E27FC236}">
                <a16:creationId xmlns:a16="http://schemas.microsoft.com/office/drawing/2014/main" xmlns="" id="{6ADC5E65-3B14-4D43-B186-45824A25F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0000" t="20812" r="14648" b="20812"/>
          <a:stretch/>
        </p:blipFill>
        <p:spPr>
          <a:xfrm rot="5400000" flipH="1">
            <a:off x="2674034" y="-2681654"/>
            <a:ext cx="6858000" cy="12206068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41320" y="1963458"/>
            <a:ext cx="6309360" cy="682560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 i="1"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3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xmlns="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41320" y="4223292"/>
            <a:ext cx="6309360" cy="927100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xmlns="" id="{2C4ABD35-6B3E-43FF-947B-A2592FEC1F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41320" y="2649585"/>
            <a:ext cx="630936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3F026B1-6BFB-4BD3-B445-510FAB6461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51" y="6380481"/>
            <a:ext cx="1196098" cy="35796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7DF0AB6D-541A-4625-AC73-26A01E9D5D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6016456" y="6701138"/>
            <a:ext cx="159088" cy="1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8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xmlns="" id="{023E659A-74D7-43DF-A731-540EE27D7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" y="-1982585"/>
            <a:ext cx="10041414" cy="1082317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xmlns="" id="{3B2AC0B8-A83F-48F0-B6FB-D5BA9D95A1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>
            <a:off x="189244" y="-43025"/>
            <a:ext cx="1105312" cy="1191364"/>
          </a:xfrm>
          <a:prstGeom prst="rect">
            <a:avLst/>
          </a:prstGeom>
        </p:spPr>
      </p:pic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xmlns="" id="{77868A34-10E0-4964-880C-FABA401C50EF}"/>
              </a:ext>
            </a:extLst>
          </p:cNvPr>
          <p:cNvSpPr/>
          <p:nvPr userDrawn="1"/>
        </p:nvSpPr>
        <p:spPr>
          <a:xfrm>
            <a:off x="1585732" y="2338086"/>
            <a:ext cx="8982333" cy="2427217"/>
          </a:xfrm>
          <a:custGeom>
            <a:avLst/>
            <a:gdLst>
              <a:gd name="connsiteX0" fmla="*/ 0 w 8982333"/>
              <a:gd name="connsiteY0" fmla="*/ 0 h 2427217"/>
              <a:gd name="connsiteX1" fmla="*/ 8982333 w 8982333"/>
              <a:gd name="connsiteY1" fmla="*/ 0 h 2427217"/>
              <a:gd name="connsiteX2" fmla="*/ 8982333 w 8982333"/>
              <a:gd name="connsiteY2" fmla="*/ 2427217 h 2427217"/>
              <a:gd name="connsiteX3" fmla="*/ 1041321 w 8982333"/>
              <a:gd name="connsiteY3" fmla="*/ 2427217 h 2427217"/>
              <a:gd name="connsiteX4" fmla="*/ 0 w 8982333"/>
              <a:gd name="connsiteY4" fmla="*/ 1853187 h 242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333" h="2427217">
                <a:moveTo>
                  <a:pt x="0" y="0"/>
                </a:moveTo>
                <a:lnTo>
                  <a:pt x="8982333" y="0"/>
                </a:lnTo>
                <a:lnTo>
                  <a:pt x="8982333" y="2427217"/>
                </a:lnTo>
                <a:lnTo>
                  <a:pt x="1041321" y="2427217"/>
                </a:lnTo>
                <a:lnTo>
                  <a:pt x="0" y="1853187"/>
                </a:lnTo>
                <a:close/>
              </a:path>
            </a:pathLst>
          </a:custGeom>
          <a:ln>
            <a:noFill/>
          </a:ln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797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900312"/>
            <a:ext cx="10515600" cy="786248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D001CCDB-6E61-4769-841F-1FC6638D5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4071" y="2754775"/>
            <a:ext cx="7623858" cy="1492432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xmlns="" id="{F59368A5-3564-412C-ABF9-E6E7D25543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>
            <a:off x="1405085" y="4200203"/>
            <a:ext cx="1065135" cy="1148059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xmlns="" id="{54893584-F597-4EB7-BDFA-C2EAEDF962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 flipH="1">
            <a:off x="9885443" y="4445533"/>
            <a:ext cx="390260" cy="420644"/>
          </a:xfrm>
          <a:prstGeom prst="rect">
            <a:avLst/>
          </a:prstGeom>
        </p:spPr>
      </p:pic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xmlns="" id="{08740123-7F74-4A7D-AEF5-E107ABD37367}"/>
              </a:ext>
            </a:extLst>
          </p:cNvPr>
          <p:cNvSpPr/>
          <p:nvPr userDrawn="1"/>
        </p:nvSpPr>
        <p:spPr>
          <a:xfrm>
            <a:off x="9396407" y="1708664"/>
            <a:ext cx="1171658" cy="1262879"/>
          </a:xfrm>
          <a:custGeom>
            <a:avLst/>
            <a:gdLst>
              <a:gd name="connsiteX0" fmla="*/ 0 w 1171658"/>
              <a:gd name="connsiteY0" fmla="*/ 0 h 1262879"/>
              <a:gd name="connsiteX1" fmla="*/ 8180 w 1171658"/>
              <a:gd name="connsiteY1" fmla="*/ 0 h 1262879"/>
              <a:gd name="connsiteX2" fmla="*/ 1171658 w 1171658"/>
              <a:gd name="connsiteY2" fmla="*/ 631440 h 1262879"/>
              <a:gd name="connsiteX3" fmla="*/ 8180 w 1171658"/>
              <a:gd name="connsiteY3" fmla="*/ 1262879 h 1262879"/>
              <a:gd name="connsiteX4" fmla="*/ 0 w 1171658"/>
              <a:gd name="connsiteY4" fmla="*/ 1262879 h 1262879"/>
              <a:gd name="connsiteX5" fmla="*/ 0 w 1171658"/>
              <a:gd name="connsiteY5" fmla="*/ 977975 h 1262879"/>
              <a:gd name="connsiteX6" fmla="*/ 638519 w 1171658"/>
              <a:gd name="connsiteY6" fmla="*/ 631440 h 1262879"/>
              <a:gd name="connsiteX7" fmla="*/ 0 w 1171658"/>
              <a:gd name="connsiteY7" fmla="*/ 284905 h 126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658" h="1262879">
                <a:moveTo>
                  <a:pt x="0" y="0"/>
                </a:moveTo>
                <a:lnTo>
                  <a:pt x="8180" y="0"/>
                </a:lnTo>
                <a:lnTo>
                  <a:pt x="1171658" y="631440"/>
                </a:lnTo>
                <a:lnTo>
                  <a:pt x="8180" y="1262879"/>
                </a:lnTo>
                <a:lnTo>
                  <a:pt x="0" y="1262879"/>
                </a:lnTo>
                <a:lnTo>
                  <a:pt x="0" y="977975"/>
                </a:lnTo>
                <a:lnTo>
                  <a:pt x="638519" y="631440"/>
                </a:lnTo>
                <a:lnTo>
                  <a:pt x="0" y="2849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xmlns="" id="{96077529-803C-450B-B940-6529E486D0B8}"/>
              </a:ext>
            </a:extLst>
          </p:cNvPr>
          <p:cNvSpPr/>
          <p:nvPr userDrawn="1"/>
        </p:nvSpPr>
        <p:spPr>
          <a:xfrm>
            <a:off x="9396407" y="2339430"/>
            <a:ext cx="1171658" cy="632113"/>
          </a:xfrm>
          <a:custGeom>
            <a:avLst/>
            <a:gdLst>
              <a:gd name="connsiteX0" fmla="*/ 637277 w 1171658"/>
              <a:gd name="connsiteY0" fmla="*/ 0 h 632113"/>
              <a:gd name="connsiteX1" fmla="*/ 1170416 w 1171658"/>
              <a:gd name="connsiteY1" fmla="*/ 0 h 632113"/>
              <a:gd name="connsiteX2" fmla="*/ 1171658 w 1171658"/>
              <a:gd name="connsiteY2" fmla="*/ 674 h 632113"/>
              <a:gd name="connsiteX3" fmla="*/ 8180 w 1171658"/>
              <a:gd name="connsiteY3" fmla="*/ 632113 h 632113"/>
              <a:gd name="connsiteX4" fmla="*/ 0 w 1171658"/>
              <a:gd name="connsiteY4" fmla="*/ 632113 h 632113"/>
              <a:gd name="connsiteX5" fmla="*/ 0 w 1171658"/>
              <a:gd name="connsiteY5" fmla="*/ 347209 h 632113"/>
              <a:gd name="connsiteX6" fmla="*/ 638519 w 1171658"/>
              <a:gd name="connsiteY6" fmla="*/ 674 h 63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1658" h="632113">
                <a:moveTo>
                  <a:pt x="637277" y="0"/>
                </a:moveTo>
                <a:lnTo>
                  <a:pt x="1170416" y="0"/>
                </a:lnTo>
                <a:lnTo>
                  <a:pt x="1171658" y="674"/>
                </a:lnTo>
                <a:lnTo>
                  <a:pt x="8180" y="632113"/>
                </a:lnTo>
                <a:lnTo>
                  <a:pt x="0" y="632113"/>
                </a:lnTo>
                <a:lnTo>
                  <a:pt x="0" y="347209"/>
                </a:lnTo>
                <a:lnTo>
                  <a:pt x="638519" y="6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xmlns="" id="{D18D5E57-628D-4F0D-A96A-7AC36BFE5D7B}"/>
              </a:ext>
            </a:extLst>
          </p:cNvPr>
          <p:cNvSpPr/>
          <p:nvPr userDrawn="1"/>
        </p:nvSpPr>
        <p:spPr>
          <a:xfrm rot="10800000">
            <a:off x="-149913" y="2"/>
            <a:ext cx="592260" cy="537197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269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6FBEA56E-E552-4B90-9970-E02555746850}"/>
              </a:ext>
            </a:extLst>
          </p:cNvPr>
          <p:cNvSpPr/>
          <p:nvPr userDrawn="1"/>
        </p:nvSpPr>
        <p:spPr>
          <a:xfrm>
            <a:off x="7159" y="-20320"/>
            <a:ext cx="6827520" cy="6888480"/>
          </a:xfrm>
          <a:custGeom>
            <a:avLst/>
            <a:gdLst>
              <a:gd name="connsiteX0" fmla="*/ 0 w 7518400"/>
              <a:gd name="connsiteY0" fmla="*/ 0 h 6858000"/>
              <a:gd name="connsiteX1" fmla="*/ 751840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934720 w 7518400"/>
              <a:gd name="connsiteY1" fmla="*/ 1016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114808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9154160"/>
              <a:gd name="connsiteY0" fmla="*/ 0 h 6858000"/>
              <a:gd name="connsiteX1" fmla="*/ 114808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9154160"/>
              <a:gd name="connsiteY0" fmla="*/ 0 h 6858000"/>
              <a:gd name="connsiteX1" fmla="*/ 116840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3474720"/>
              <a:gd name="connsiteY0" fmla="*/ 0 h 6858000"/>
              <a:gd name="connsiteX1" fmla="*/ 1168400 w 3474720"/>
              <a:gd name="connsiteY1" fmla="*/ 0 h 6858000"/>
              <a:gd name="connsiteX2" fmla="*/ 3474720 w 3474720"/>
              <a:gd name="connsiteY2" fmla="*/ 3606800 h 6858000"/>
              <a:gd name="connsiteX3" fmla="*/ 0 w 3474720"/>
              <a:gd name="connsiteY3" fmla="*/ 6858000 h 6858000"/>
              <a:gd name="connsiteX4" fmla="*/ 0 w 3474720"/>
              <a:gd name="connsiteY4" fmla="*/ 0 h 6858000"/>
              <a:gd name="connsiteX0" fmla="*/ 0 w 7508240"/>
              <a:gd name="connsiteY0" fmla="*/ 0 h 6858000"/>
              <a:gd name="connsiteX1" fmla="*/ 1168400 w 7508240"/>
              <a:gd name="connsiteY1" fmla="*/ 0 h 6858000"/>
              <a:gd name="connsiteX2" fmla="*/ 7508240 w 7508240"/>
              <a:gd name="connsiteY2" fmla="*/ 3444240 h 6858000"/>
              <a:gd name="connsiteX3" fmla="*/ 0 w 7508240"/>
              <a:gd name="connsiteY3" fmla="*/ 6858000 h 6858000"/>
              <a:gd name="connsiteX4" fmla="*/ 0 w 7508240"/>
              <a:gd name="connsiteY4" fmla="*/ 0 h 685800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741680 w 7559040"/>
              <a:gd name="connsiteY0" fmla="*/ 0 h 6888480"/>
              <a:gd name="connsiteX1" fmla="*/ 1168400 w 7559040"/>
              <a:gd name="connsiteY1" fmla="*/ 20320 h 6888480"/>
              <a:gd name="connsiteX2" fmla="*/ 7559040 w 7559040"/>
              <a:gd name="connsiteY2" fmla="*/ 3464560 h 6888480"/>
              <a:gd name="connsiteX3" fmla="*/ 1168400 w 7559040"/>
              <a:gd name="connsiteY3" fmla="*/ 6888480 h 6888480"/>
              <a:gd name="connsiteX4" fmla="*/ 0 w 7559040"/>
              <a:gd name="connsiteY4" fmla="*/ 6878320 h 6888480"/>
              <a:gd name="connsiteX5" fmla="*/ 741680 w 7559040"/>
              <a:gd name="connsiteY5" fmla="*/ 0 h 6888480"/>
              <a:gd name="connsiteX0" fmla="*/ 10160 w 6827520"/>
              <a:gd name="connsiteY0" fmla="*/ 0 h 6888480"/>
              <a:gd name="connsiteX1" fmla="*/ 436880 w 6827520"/>
              <a:gd name="connsiteY1" fmla="*/ 20320 h 6888480"/>
              <a:gd name="connsiteX2" fmla="*/ 6827520 w 6827520"/>
              <a:gd name="connsiteY2" fmla="*/ 3464560 h 6888480"/>
              <a:gd name="connsiteX3" fmla="*/ 436880 w 6827520"/>
              <a:gd name="connsiteY3" fmla="*/ 6888480 h 6888480"/>
              <a:gd name="connsiteX4" fmla="*/ 0 w 6827520"/>
              <a:gd name="connsiteY4" fmla="*/ 6888480 h 6888480"/>
              <a:gd name="connsiteX5" fmla="*/ 10160 w 6827520"/>
              <a:gd name="connsiteY5" fmla="*/ 0 h 68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7520" h="6888480">
                <a:moveTo>
                  <a:pt x="10160" y="0"/>
                </a:moveTo>
                <a:lnTo>
                  <a:pt x="436880" y="20320"/>
                </a:lnTo>
                <a:lnTo>
                  <a:pt x="6827520" y="3464560"/>
                </a:lnTo>
                <a:lnTo>
                  <a:pt x="436880" y="6888480"/>
                </a:lnTo>
                <a:lnTo>
                  <a:pt x="0" y="6888480"/>
                </a:lnTo>
                <a:cubicBezTo>
                  <a:pt x="3387" y="4592320"/>
                  <a:pt x="6773" y="2296160"/>
                  <a:pt x="10160" y="0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4C6264C-F5FD-49BE-9F6D-4C9F983F991F}"/>
              </a:ext>
            </a:extLst>
          </p:cNvPr>
          <p:cNvSpPr/>
          <p:nvPr userDrawn="1"/>
        </p:nvSpPr>
        <p:spPr>
          <a:xfrm>
            <a:off x="3744" y="0"/>
            <a:ext cx="6394055" cy="6868160"/>
          </a:xfrm>
          <a:custGeom>
            <a:avLst/>
            <a:gdLst>
              <a:gd name="connsiteX0" fmla="*/ 0 w 7518400"/>
              <a:gd name="connsiteY0" fmla="*/ 0 h 6858000"/>
              <a:gd name="connsiteX1" fmla="*/ 751840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934720 w 7518400"/>
              <a:gd name="connsiteY1" fmla="*/ 1016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114808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9154160"/>
              <a:gd name="connsiteY0" fmla="*/ 0 h 6858000"/>
              <a:gd name="connsiteX1" fmla="*/ 114808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9154160"/>
              <a:gd name="connsiteY0" fmla="*/ 0 h 6858000"/>
              <a:gd name="connsiteX1" fmla="*/ 116840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3474720"/>
              <a:gd name="connsiteY0" fmla="*/ 0 h 6858000"/>
              <a:gd name="connsiteX1" fmla="*/ 1168400 w 3474720"/>
              <a:gd name="connsiteY1" fmla="*/ 0 h 6858000"/>
              <a:gd name="connsiteX2" fmla="*/ 3474720 w 3474720"/>
              <a:gd name="connsiteY2" fmla="*/ 3606800 h 6858000"/>
              <a:gd name="connsiteX3" fmla="*/ 0 w 3474720"/>
              <a:gd name="connsiteY3" fmla="*/ 6858000 h 6858000"/>
              <a:gd name="connsiteX4" fmla="*/ 0 w 3474720"/>
              <a:gd name="connsiteY4" fmla="*/ 0 h 6858000"/>
              <a:gd name="connsiteX0" fmla="*/ 0 w 7508240"/>
              <a:gd name="connsiteY0" fmla="*/ 0 h 6858000"/>
              <a:gd name="connsiteX1" fmla="*/ 1168400 w 7508240"/>
              <a:gd name="connsiteY1" fmla="*/ 0 h 6858000"/>
              <a:gd name="connsiteX2" fmla="*/ 7508240 w 7508240"/>
              <a:gd name="connsiteY2" fmla="*/ 3444240 h 6858000"/>
              <a:gd name="connsiteX3" fmla="*/ 0 w 7508240"/>
              <a:gd name="connsiteY3" fmla="*/ 6858000 h 6858000"/>
              <a:gd name="connsiteX4" fmla="*/ 0 w 7508240"/>
              <a:gd name="connsiteY4" fmla="*/ 0 h 685800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924560 w 7559040"/>
              <a:gd name="connsiteY0" fmla="*/ 67056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924560 w 7559040"/>
              <a:gd name="connsiteY5" fmla="*/ 670560 h 6868160"/>
              <a:gd name="connsiteX0" fmla="*/ 1158240 w 7559040"/>
              <a:gd name="connsiteY0" fmla="*/ 184912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1158240 w 7559040"/>
              <a:gd name="connsiteY5" fmla="*/ 1849120 h 6868160"/>
              <a:gd name="connsiteX0" fmla="*/ 0 w 6400800"/>
              <a:gd name="connsiteY0" fmla="*/ 1849120 h 6868160"/>
              <a:gd name="connsiteX1" fmla="*/ 10160 w 6400800"/>
              <a:gd name="connsiteY1" fmla="*/ 0 h 6868160"/>
              <a:gd name="connsiteX2" fmla="*/ 6400800 w 6400800"/>
              <a:gd name="connsiteY2" fmla="*/ 3444240 h 6868160"/>
              <a:gd name="connsiteX3" fmla="*/ 10160 w 6400800"/>
              <a:gd name="connsiteY3" fmla="*/ 6868160 h 6868160"/>
              <a:gd name="connsiteX4" fmla="*/ 0 w 6400800"/>
              <a:gd name="connsiteY4" fmla="*/ 1849120 h 6868160"/>
              <a:gd name="connsiteX0" fmla="*/ 798830 w 7189470"/>
              <a:gd name="connsiteY0" fmla="*/ 6868160 h 6868160"/>
              <a:gd name="connsiteX1" fmla="*/ 798830 w 7189470"/>
              <a:gd name="connsiteY1" fmla="*/ 0 h 6868160"/>
              <a:gd name="connsiteX2" fmla="*/ 7189470 w 7189470"/>
              <a:gd name="connsiteY2" fmla="*/ 3444240 h 6868160"/>
              <a:gd name="connsiteX3" fmla="*/ 798830 w 7189470"/>
              <a:gd name="connsiteY3" fmla="*/ 6868160 h 6868160"/>
              <a:gd name="connsiteX0" fmla="*/ 473005 w 6863645"/>
              <a:gd name="connsiteY0" fmla="*/ 6868160 h 6868160"/>
              <a:gd name="connsiteX1" fmla="*/ 473005 w 6863645"/>
              <a:gd name="connsiteY1" fmla="*/ 0 h 6868160"/>
              <a:gd name="connsiteX2" fmla="*/ 6863645 w 6863645"/>
              <a:gd name="connsiteY2" fmla="*/ 3444240 h 6868160"/>
              <a:gd name="connsiteX3" fmla="*/ 473005 w 6863645"/>
              <a:gd name="connsiteY3" fmla="*/ 6868160 h 6868160"/>
              <a:gd name="connsiteX0" fmla="*/ 3415 w 6394055"/>
              <a:gd name="connsiteY0" fmla="*/ 6868160 h 6868160"/>
              <a:gd name="connsiteX1" fmla="*/ 3415 w 6394055"/>
              <a:gd name="connsiteY1" fmla="*/ 0 h 6868160"/>
              <a:gd name="connsiteX2" fmla="*/ 6394055 w 6394055"/>
              <a:gd name="connsiteY2" fmla="*/ 3444240 h 6868160"/>
              <a:gd name="connsiteX3" fmla="*/ 3415 w 6394055"/>
              <a:gd name="connsiteY3" fmla="*/ 6868160 h 68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055" h="6868160">
                <a:moveTo>
                  <a:pt x="3415" y="6868160"/>
                </a:moveTo>
                <a:cubicBezTo>
                  <a:pt x="-5052" y="4241800"/>
                  <a:pt x="5108" y="2551853"/>
                  <a:pt x="3415" y="0"/>
                </a:cubicBezTo>
                <a:lnTo>
                  <a:pt x="6394055" y="3444240"/>
                </a:lnTo>
                <a:lnTo>
                  <a:pt x="3415" y="6868160"/>
                </a:lnTo>
                <a:close/>
              </a:path>
            </a:pathLst>
          </a:custGeom>
          <a:ln>
            <a:noFill/>
          </a:ln>
          <a:effectLst>
            <a:outerShdw blurRad="2540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9136" y="2925763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1" spc="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xmlns="" id="{58B887DD-E5A9-47F3-9C27-0163B159FEA7}"/>
              </a:ext>
            </a:extLst>
          </p:cNvPr>
          <p:cNvSpPr/>
          <p:nvPr userDrawn="1"/>
        </p:nvSpPr>
        <p:spPr>
          <a:xfrm rot="5400000">
            <a:off x="-41172" y="2852953"/>
            <a:ext cx="1234440" cy="115209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5B9F184F-0DF7-437B-95B2-F2A43A3B7D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11719" y="2629217"/>
            <a:ext cx="4554681" cy="6496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xmlns="" id="{B86B95A7-26AF-40BB-97F8-8A2879C542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11719" y="3746817"/>
            <a:ext cx="4554681" cy="6496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79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546" y="270933"/>
            <a:ext cx="9144000" cy="1006475"/>
          </a:xfrm>
        </p:spPr>
        <p:txBody>
          <a:bodyPr anchor="t" anchorCtr="0">
            <a:noAutofit/>
          </a:bodyPr>
          <a:lstStyle>
            <a:lvl1pPr algn="ctr">
              <a:defRPr sz="3200" b="1" spc="2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E4849A-86F5-49DF-B814-76470D553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655762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4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43D28EC-B752-4002-92A7-7698460FF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51" y="6380481"/>
            <a:ext cx="1196098" cy="3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0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2DB153-6BE1-4642-88AA-7D849B28FFFF}"/>
              </a:ext>
            </a:extLst>
          </p:cNvPr>
          <p:cNvSpPr/>
          <p:nvPr userDrawn="1"/>
        </p:nvSpPr>
        <p:spPr>
          <a:xfrm>
            <a:off x="5293360" y="6296660"/>
            <a:ext cx="1498600" cy="5613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546" y="270933"/>
            <a:ext cx="9144000" cy="1006475"/>
          </a:xfrm>
        </p:spPr>
        <p:txBody>
          <a:bodyPr anchor="t" anchorCtr="0">
            <a:noAutofit/>
          </a:bodyPr>
          <a:lstStyle>
            <a:lvl1pPr algn="ctr">
              <a:defRPr sz="3200" b="1" spc="2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E4849A-86F5-49DF-B814-76470D553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655762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4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D8FBA2A-225D-4E76-B1D1-37DADF61E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951" y="6376128"/>
            <a:ext cx="1200030" cy="362321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xmlns="" id="{A8FB7296-A703-48EE-A89E-9AD9204D7FE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6200000">
            <a:off x="6006782" y="6714173"/>
            <a:ext cx="180023" cy="166688"/>
            <a:chOff x="3248" y="4225"/>
            <a:chExt cx="108" cy="100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13643203-7188-44CD-A9ED-17CFEC6DC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EFBB539E-A5F4-4269-8862-BDCACA87BA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94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xmlns="" id="{7EA286B2-29F8-4668-B088-CB741E6CF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-2082800" y="-1301827"/>
            <a:ext cx="8778240" cy="94616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9376" y="2420239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E4849A-86F5-49DF-B814-76470D553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76" y="3473225"/>
            <a:ext cx="4386805" cy="85570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</p:spTree>
    <p:extLst>
      <p:ext uri="{BB962C8B-B14F-4D97-AF65-F5344CB8AC3E}">
        <p14:creationId xmlns:p14="http://schemas.microsoft.com/office/powerpoint/2010/main" val="31315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xmlns="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0" y="-2269860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09568"/>
            <a:ext cx="5326380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86772"/>
            <a:ext cx="5326380" cy="620854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xmlns="" id="{EE4C0874-D0E8-49F8-BC70-C9120C5561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 flipH="1">
            <a:off x="1484698" y="5675454"/>
            <a:ext cx="1138238" cy="1226853"/>
          </a:xfrm>
          <a:prstGeom prst="rect">
            <a:avLst/>
          </a:prstGeom>
        </p:spPr>
      </p:pic>
      <p:sp>
        <p:nvSpPr>
          <p:cNvPr id="13" name="Triangle isocèle 12">
            <a:extLst>
              <a:ext uri="{FF2B5EF4-FFF2-40B4-BE49-F238E27FC236}">
                <a16:creationId xmlns:a16="http://schemas.microsoft.com/office/drawing/2014/main" xmlns="" id="{7B8F7B16-E9B8-4B5B-B6FA-1BD20E39B5D5}"/>
              </a:ext>
            </a:extLst>
          </p:cNvPr>
          <p:cNvSpPr/>
          <p:nvPr userDrawn="1"/>
        </p:nvSpPr>
        <p:spPr>
          <a:xfrm>
            <a:off x="468154" y="5451739"/>
            <a:ext cx="1563846" cy="141845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3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que 32">
            <a:extLst>
              <a:ext uri="{FF2B5EF4-FFF2-40B4-BE49-F238E27FC236}">
                <a16:creationId xmlns:a16="http://schemas.microsoft.com/office/drawing/2014/main" xmlns="" id="{D7CB4E45-561A-4A5E-9AC6-1542207ED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1267327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6926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5840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xmlns="" id="{140D963E-F913-482A-93A1-AE74B86F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591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4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xmlns="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xmlns="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xmlns="" id="{18695CB9-5B47-497B-9588-E5E84CCE50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926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xmlns="" id="{E9D9A463-2435-47EF-938C-E97F98F4DA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15840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xmlns="" id="{B55AFB54-CF59-4FDE-8F39-8B57AF2FA8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47591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xmlns="" id="{6D26290A-9B9E-41B2-818D-A4D3B233BC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3013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xmlns="" id="{C5554ECC-8965-4F22-92B4-C4108984DB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81927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xmlns="" id="{F83B8EE5-40DF-40DA-9FB9-52E270A05F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13678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399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e de titre">
    <p:bg>
      <p:bgPr>
        <a:solidFill>
          <a:srgbClr val="F4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que 25">
            <a:extLst>
              <a:ext uri="{FF2B5EF4-FFF2-40B4-BE49-F238E27FC236}">
                <a16:creationId xmlns:a16="http://schemas.microsoft.com/office/drawing/2014/main" xmlns="" id="{6ADC5E65-3B14-4D43-B186-45824A25F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50000" t="20812" r="14648" b="20812"/>
          <a:stretch/>
        </p:blipFill>
        <p:spPr>
          <a:xfrm rot="5400000" flipH="1">
            <a:off x="2674034" y="-2681654"/>
            <a:ext cx="6858000" cy="12206068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xmlns="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41320" y="1963458"/>
            <a:ext cx="6309360" cy="682560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 i="1"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3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xmlns="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41320" y="4223292"/>
            <a:ext cx="6309360" cy="927100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xmlns="" id="{2C4ABD35-6B3E-43FF-947B-A2592FEC1F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41320" y="2649585"/>
            <a:ext cx="630936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3F026B1-6BFB-4BD3-B445-510FAB6461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51" y="6380481"/>
            <a:ext cx="1196098" cy="35796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7DF0AB6D-541A-4625-AC73-26A01E9D5D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6016456" y="6701138"/>
            <a:ext cx="159088" cy="1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ag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6527" y="189210"/>
            <a:ext cx="10515600" cy="5505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3000" b="0" spc="100" baseline="0" dirty="0">
                <a:latin typeface="Arial" panose="020B0604020202020204" pitchFamily="34" charset="0"/>
                <a:ea typeface="Graphen Light" panose="00000400000000000000" pitchFamily="50" charset="0"/>
              </a:defRPr>
            </a:lvl1pPr>
          </a:lstStyle>
          <a:p>
            <a:pPr marL="0" lvl="0"/>
            <a:r>
              <a:rPr lang="fr-FR" dirty="0"/>
              <a:t>TITRE DE LA SLIDE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8348" y="65198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905C-8127-46AA-A355-BC8C31151FDA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882863" y="3032125"/>
            <a:ext cx="10426276" cy="793750"/>
          </a:xfrm>
        </p:spPr>
        <p:txBody>
          <a:bodyPr lIns="0" anchor="ctr" anchorCtr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fr-FR" sz="1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MISE EN EXERGUE</a:t>
            </a:r>
            <a:br>
              <a:rPr lang="fr-FR" dirty="0"/>
            </a:br>
            <a:r>
              <a:rPr lang="fr-FR" dirty="0">
                <a:solidFill>
                  <a:schemeClr val="accent1"/>
                </a:solidFill>
              </a:rPr>
              <a:t>D’UNE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OU PLUSIEURES PHRASES</a:t>
            </a:r>
          </a:p>
        </p:txBody>
      </p:sp>
    </p:spTree>
    <p:extLst>
      <p:ext uri="{BB962C8B-B14F-4D97-AF65-F5344CB8AC3E}">
        <p14:creationId xmlns:p14="http://schemas.microsoft.com/office/powerpoint/2010/main" val="15460262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FBAE40"/>
          </p15:clr>
        </p15:guide>
        <p15:guide id="2" pos="5640">
          <p15:clr>
            <a:srgbClr val="FBAE40"/>
          </p15:clr>
        </p15:guide>
        <p15:guide id="3" pos="5578">
          <p15:clr>
            <a:srgbClr val="FBAE40"/>
          </p15:clr>
        </p15:guide>
        <p15:guide id="4" pos="283">
          <p15:clr>
            <a:srgbClr val="FBAE40"/>
          </p15:clr>
        </p15:guide>
        <p15:guide id="5" pos="29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xmlns="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0" y="-2258571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xmlns="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xmlns="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xmlns="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09568"/>
            <a:ext cx="5326380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86772"/>
            <a:ext cx="5326380" cy="620854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xmlns="" id="{EE4C0874-D0E8-49F8-BC70-C9120C5561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 flipH="1">
            <a:off x="2782920" y="5687645"/>
            <a:ext cx="1138238" cy="1226853"/>
          </a:xfrm>
          <a:prstGeom prst="rect">
            <a:avLst/>
          </a:prstGeom>
        </p:spPr>
      </p:pic>
      <p:sp>
        <p:nvSpPr>
          <p:cNvPr id="13" name="Triangle isocèle 12">
            <a:extLst>
              <a:ext uri="{FF2B5EF4-FFF2-40B4-BE49-F238E27FC236}">
                <a16:creationId xmlns:a16="http://schemas.microsoft.com/office/drawing/2014/main" xmlns="" id="{7B8F7B16-E9B8-4B5B-B6FA-1BD20E39B5D5}"/>
              </a:ext>
            </a:extLst>
          </p:cNvPr>
          <p:cNvSpPr/>
          <p:nvPr userDrawn="1"/>
        </p:nvSpPr>
        <p:spPr>
          <a:xfrm>
            <a:off x="1766376" y="5463930"/>
            <a:ext cx="1563846" cy="141845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0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3.emf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3.emf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98367B2-D82E-4E24-99DC-9C509446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01E5CC9-19A1-4E9E-B1DB-37F6C39DF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A1AE232-A8E4-4EF1-A12E-417932BD3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6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6C8061C7-175C-4873-ABE3-65DDD456F6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30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66" r:id="rId4"/>
    <p:sldLayoutId id="2147483669" r:id="rId5"/>
    <p:sldLayoutId id="2147483715" r:id="rId6"/>
    <p:sldLayoutId id="2147483716" r:id="rId7"/>
    <p:sldLayoutId id="214748371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1400" kern="1200" spc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2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10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98367B2-D82E-4E24-99DC-9C509446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01E5CC9-19A1-4E9E-B1DB-37F6C39DF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6C91B0E-529C-4B99-9824-3DA9804351F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16456" y="6701138"/>
            <a:ext cx="159088" cy="17188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A1AE232-A8E4-4EF1-A12E-417932BD3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6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6C8061C7-175C-4873-ABE3-65DDD456F66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91B00DB-2B4E-4D35-BAD3-326285C08BF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49" y="6377062"/>
            <a:ext cx="1196099" cy="3579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E555462-6164-4512-9ADE-D50C2EEA244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991" y="6400014"/>
            <a:ext cx="1257298" cy="37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4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3" r:id="rId2"/>
    <p:sldLayoutId id="2147483657" r:id="rId3"/>
    <p:sldLayoutId id="2147483661" r:id="rId4"/>
    <p:sldLayoutId id="2147483665" r:id="rId5"/>
    <p:sldLayoutId id="2147483658" r:id="rId6"/>
    <p:sldLayoutId id="2147483660" r:id="rId7"/>
    <p:sldLayoutId id="2147483662" r:id="rId8"/>
    <p:sldLayoutId id="2147483664" r:id="rId9"/>
    <p:sldLayoutId id="2147483659" r:id="rId10"/>
    <p:sldLayoutId id="2147483654" r:id="rId11"/>
    <p:sldLayoutId id="2147483655" r:id="rId12"/>
    <p:sldLayoutId id="214748366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Blip>
          <a:blip r:embed="rId18"/>
        </a:buBlip>
        <a:defRPr sz="1400" kern="1200" spc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8"/>
        </a:buBlip>
        <a:defRPr sz="12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8"/>
        </a:buBlip>
        <a:defRPr sz="110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8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8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F98367B2-D82E-4E24-99DC-9C509446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01E5CC9-19A1-4E9E-B1DB-37F6C39DF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6C91B0E-529C-4B99-9824-3DA9804351F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6200000">
            <a:off x="6016456" y="6701138"/>
            <a:ext cx="159088" cy="17188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A1AE232-A8E4-4EF1-A12E-417932BD3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6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8061C7-175C-4873-ABE3-65DDD456F66D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00A5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A5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91B00DB-2B4E-4D35-BAD3-326285C08BF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497949" y="6377062"/>
            <a:ext cx="1196099" cy="3579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E555462-6164-4512-9ADE-D50C2EEA244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28991" y="6400014"/>
            <a:ext cx="1257298" cy="37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7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Blip>
          <a:blip r:embed="rId18"/>
        </a:buBlip>
        <a:defRPr sz="1400" kern="1200" spc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8"/>
        </a:buBlip>
        <a:defRPr sz="12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8"/>
        </a:buBlip>
        <a:defRPr sz="110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8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8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47.png"/><Relationship Id="rId3" Type="http://schemas.openxmlformats.org/officeDocument/2006/relationships/image" Target="../media/image44.png"/><Relationship Id="rId12" Type="http://schemas.openxmlformats.org/officeDocument/2006/relationships/image" Target="../media/image29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6.png"/><Relationship Id="rId10" Type="http://schemas.openxmlformats.org/officeDocument/2006/relationships/image" Target="../media/image27.sv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60.svg"/><Relationship Id="rId10" Type="http://schemas.openxmlformats.org/officeDocument/2006/relationships/image" Target="../media/image56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68.sv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90.svg"/><Relationship Id="rId1" Type="http://schemas.openxmlformats.org/officeDocument/2006/relationships/slideLayout" Target="../slideLayouts/slideLayout5.xml"/><Relationship Id="rId23" Type="http://schemas.openxmlformats.org/officeDocument/2006/relationships/image" Target="../media/image84.svg"/><Relationship Id="rId5" Type="http://schemas.openxmlformats.org/officeDocument/2006/relationships/image" Target="../media/image66.svg"/><Relationship Id="rId31" Type="http://schemas.openxmlformats.org/officeDocument/2006/relationships/image" Target="../media/image35.png"/><Relationship Id="rId4" Type="http://schemas.openxmlformats.org/officeDocument/2006/relationships/image" Target="../media/image32.png"/><Relationship Id="rId30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4AE8E0-492E-42CE-BA99-F7294278B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497" y="3361387"/>
            <a:ext cx="5389556" cy="805766"/>
          </a:xfrm>
        </p:spPr>
        <p:txBody>
          <a:bodyPr/>
          <a:lstStyle/>
          <a:p>
            <a:r>
              <a:rPr lang="fr-FR" sz="2000" i="0" dirty="0" smtClean="0">
                <a:latin typeface="Century Gothic" panose="020B0502020202020204" pitchFamily="34" charset="0"/>
              </a:rPr>
              <a:t> </a:t>
            </a:r>
            <a:br>
              <a:rPr lang="fr-FR" sz="2000" i="0" dirty="0" smtClean="0">
                <a:latin typeface="Century Gothic" panose="020B0502020202020204" pitchFamily="34" charset="0"/>
              </a:rPr>
            </a:br>
            <a:endParaRPr lang="fr-FR" sz="20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8ECD451-BA82-4E26-8478-34F48BF31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2497" y="4283174"/>
            <a:ext cx="4815519" cy="598621"/>
          </a:xfrm>
        </p:spPr>
        <p:txBody>
          <a:bodyPr/>
          <a:lstStyle/>
          <a:p>
            <a:r>
              <a:rPr lang="fr-FR" b="1" dirty="0">
                <a:latin typeface="Century Gothic" panose="020B0502020202020204" pitchFamily="34" charset="0"/>
              </a:rPr>
              <a:t>Nancy, le 22 novembre 2019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2" y="1401877"/>
            <a:ext cx="1856451" cy="547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2497" y="324536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A58D"/>
                </a:solidFill>
              </a:rPr>
              <a:t>Partenariat, mécénat, levée de fonds : une stratégie à développer ! </a:t>
            </a:r>
          </a:p>
        </p:txBody>
      </p:sp>
    </p:spTree>
    <p:extLst>
      <p:ext uri="{BB962C8B-B14F-4D97-AF65-F5344CB8AC3E}">
        <p14:creationId xmlns:p14="http://schemas.microsoft.com/office/powerpoint/2010/main" val="3305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2636" y="545770"/>
            <a:ext cx="8980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800" b="1" spc="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rPr>
              <a:t>Des outils dédiés en lien avec la typologie du porteurs</a:t>
            </a:r>
            <a:endParaRPr lang="fr-FR" sz="2800" b="1" spc="200" dirty="0">
              <a:solidFill>
                <a:schemeClr val="accent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2" name="AutoShape 26"/>
          <p:cNvSpPr>
            <a:spLocks noChangeArrowheads="1"/>
          </p:cNvSpPr>
          <p:nvPr/>
        </p:nvSpPr>
        <p:spPr bwMode="auto">
          <a:xfrm>
            <a:off x="887592" y="1615044"/>
            <a:ext cx="4402993" cy="951077"/>
          </a:xfrm>
          <a:prstGeom prst="roundRect">
            <a:avLst>
              <a:gd name="adj" fmla="val 8185"/>
            </a:avLst>
          </a:prstGeom>
          <a:solidFill>
            <a:srgbClr val="9A2626"/>
          </a:solidFill>
          <a:ln w="9525">
            <a:solidFill>
              <a:srgbClr val="9A2626"/>
            </a:solidFill>
            <a:round/>
            <a:headEnd/>
            <a:tailEnd/>
          </a:ln>
        </p:spPr>
        <p:txBody>
          <a:bodyPr wrap="none" lIns="95784" tIns="47892" rIns="95784" bIns="47892" anchor="ctr"/>
          <a:lstStyle/>
          <a:p>
            <a:pPr algn="ctr"/>
            <a:r>
              <a:rPr lang="fr-FR" sz="1400" dirty="0" smtClean="0"/>
              <a:t>CREATION D’ENTREPRISES</a:t>
            </a:r>
          </a:p>
          <a:p>
            <a:pPr algn="ctr"/>
            <a:r>
              <a:rPr lang="fr-FR" sz="1400" dirty="0" smtClean="0"/>
              <a:t> « CLASSIQUES »</a:t>
            </a:r>
          </a:p>
          <a:p>
            <a:pPr algn="ctr"/>
            <a:r>
              <a:rPr lang="fr-FR" b="1" dirty="0" smtClean="0"/>
              <a:t>TPE</a:t>
            </a:r>
            <a:endParaRPr lang="fr-FR" b="1" dirty="0"/>
          </a:p>
        </p:txBody>
      </p:sp>
      <p:sp>
        <p:nvSpPr>
          <p:cNvPr id="23" name="AutoShape 28"/>
          <p:cNvSpPr>
            <a:spLocks noChangeArrowheads="1"/>
          </p:cNvSpPr>
          <p:nvPr/>
        </p:nvSpPr>
        <p:spPr bwMode="auto">
          <a:xfrm>
            <a:off x="6600249" y="1615045"/>
            <a:ext cx="4370640" cy="961156"/>
          </a:xfrm>
          <a:prstGeom prst="roundRect">
            <a:avLst>
              <a:gd name="adj" fmla="val 8185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lIns="95784" tIns="47892" rIns="95784" bIns="47892" anchor="ctr"/>
          <a:lstStyle/>
          <a:p>
            <a:pPr algn="ctr"/>
            <a:r>
              <a:rPr lang="fr-FR" sz="1400" dirty="0" smtClean="0"/>
              <a:t>CREATION ET DEVELOPPEMENT </a:t>
            </a:r>
          </a:p>
          <a:p>
            <a:pPr algn="ctr"/>
            <a:r>
              <a:rPr lang="fr-FR" sz="1400" dirty="0" smtClean="0"/>
              <a:t>D’ENTREPRISES SOLIDAIRES</a:t>
            </a:r>
          </a:p>
          <a:p>
            <a:pPr algn="ctr"/>
            <a:r>
              <a:rPr lang="fr-FR" b="1" dirty="0" smtClean="0"/>
              <a:t>ESS</a:t>
            </a:r>
            <a:endParaRPr lang="fr-FR" b="1" dirty="0"/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954504" y="2881768"/>
            <a:ext cx="4269168" cy="107124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lIns="109223" tIns="54611" rIns="109223" bIns="54611"/>
          <a:lstStyle/>
          <a:p>
            <a:pPr algn="ctr" defTabSz="1091894">
              <a:spcBef>
                <a:spcPct val="50000"/>
              </a:spcBef>
            </a:pPr>
            <a:r>
              <a:rPr lang="fr-FR" dirty="0">
                <a:latin typeface="Century Gothic" pitchFamily="34" charset="0"/>
              </a:rPr>
              <a:t>Faciliter l’accès au crédit bancaire des </a:t>
            </a:r>
            <a:r>
              <a:rPr lang="fr-FR" b="1" dirty="0">
                <a:latin typeface="Century Gothic" pitchFamily="34" charset="0"/>
              </a:rPr>
              <a:t>créateurs et repreneurs d’entreprise</a:t>
            </a:r>
            <a:endParaRPr lang="fr-FR" sz="1500" b="1" dirty="0">
              <a:latin typeface="Century Gothic" pitchFamily="34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6645102" y="2881768"/>
            <a:ext cx="4280934" cy="1068368"/>
          </a:xfrm>
          <a:prstGeom prst="rect">
            <a:avLst/>
          </a:prstGeom>
          <a:solidFill>
            <a:schemeClr val="bg1"/>
          </a:solidFill>
          <a:ln w="28575">
            <a:solidFill>
              <a:srgbClr val="B1E171"/>
            </a:solidFill>
            <a:miter lim="800000"/>
            <a:headEnd/>
            <a:tailEnd/>
          </a:ln>
        </p:spPr>
        <p:txBody>
          <a:bodyPr lIns="109223" tIns="54611" rIns="109223" bIns="54611"/>
          <a:lstStyle/>
          <a:p>
            <a:pPr algn="ctr" defTabSz="1091894">
              <a:spcBef>
                <a:spcPct val="50000"/>
              </a:spcBef>
            </a:pPr>
            <a:r>
              <a:rPr lang="fr-FR" dirty="0">
                <a:latin typeface="Century Gothic" pitchFamily="34" charset="0"/>
              </a:rPr>
              <a:t>Financer le développement des </a:t>
            </a:r>
            <a:r>
              <a:rPr lang="fr-FR" b="1" dirty="0">
                <a:latin typeface="Century Gothic" pitchFamily="34" charset="0"/>
              </a:rPr>
              <a:t>associations</a:t>
            </a:r>
            <a:r>
              <a:rPr lang="fr-FR" dirty="0">
                <a:latin typeface="Century Gothic" pitchFamily="34" charset="0"/>
              </a:rPr>
              <a:t> et des </a:t>
            </a:r>
            <a:r>
              <a:rPr lang="fr-FR" b="1" dirty="0">
                <a:latin typeface="Century Gothic" pitchFamily="34" charset="0"/>
              </a:rPr>
              <a:t>entreprises solidaires 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954504" y="4153544"/>
            <a:ext cx="4269168" cy="139223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lIns="109203" tIns="54601" rIns="109203" bIns="54601"/>
          <a:lstStyle/>
          <a:p>
            <a:pPr defTabSz="1090435">
              <a:spcBef>
                <a:spcPct val="50000"/>
              </a:spcBef>
            </a:pPr>
            <a:r>
              <a:rPr lang="fr-FR" sz="2200" dirty="0" smtClean="0">
                <a:latin typeface="Century Gothic" pitchFamily="34" charset="0"/>
              </a:rPr>
              <a:t>Des </a:t>
            </a:r>
            <a:r>
              <a:rPr lang="fr-FR" sz="2200" b="1" dirty="0">
                <a:latin typeface="Century Gothic" pitchFamily="34" charset="0"/>
              </a:rPr>
              <a:t>garanties </a:t>
            </a:r>
            <a:r>
              <a:rPr lang="fr-FR" sz="2200" dirty="0">
                <a:latin typeface="Century Gothic" pitchFamily="34" charset="0"/>
              </a:rPr>
              <a:t>d’emprunts bancaires</a:t>
            </a:r>
          </a:p>
          <a:p>
            <a:pPr algn="ctr" defTabSz="1090435">
              <a:spcBef>
                <a:spcPct val="50000"/>
              </a:spcBef>
            </a:pPr>
            <a:endParaRPr lang="fr-FR" sz="2100" dirty="0">
              <a:latin typeface="Century Gothic" pitchFamily="34" charset="0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6645102" y="4076350"/>
            <a:ext cx="4280933" cy="1469428"/>
          </a:xfrm>
          <a:prstGeom prst="rect">
            <a:avLst/>
          </a:prstGeom>
          <a:solidFill>
            <a:schemeClr val="bg1"/>
          </a:solidFill>
          <a:ln w="28575">
            <a:solidFill>
              <a:srgbClr val="B1E171"/>
            </a:solidFill>
            <a:miter lim="800000"/>
            <a:headEnd/>
            <a:tailEnd/>
          </a:ln>
        </p:spPr>
        <p:txBody>
          <a:bodyPr lIns="109203" tIns="54601" rIns="109203" bIns="54601"/>
          <a:lstStyle/>
          <a:p>
            <a:pPr defTabSz="1090435">
              <a:spcBef>
                <a:spcPct val="50000"/>
              </a:spcBef>
            </a:pPr>
            <a:r>
              <a:rPr lang="fr-FR" sz="2200" dirty="0" smtClean="0">
                <a:latin typeface="Century Gothic" pitchFamily="34" charset="0"/>
              </a:rPr>
              <a:t>Des </a:t>
            </a:r>
            <a:r>
              <a:rPr lang="fr-FR" sz="2200" b="1" dirty="0">
                <a:latin typeface="Century Gothic" pitchFamily="34" charset="0"/>
              </a:rPr>
              <a:t>garanties </a:t>
            </a:r>
            <a:r>
              <a:rPr lang="fr-FR" sz="2200" dirty="0" smtClean="0">
                <a:latin typeface="Century Gothic" pitchFamily="34" charset="0"/>
              </a:rPr>
              <a:t>d’emprunts </a:t>
            </a:r>
            <a:r>
              <a:rPr lang="fr-FR" sz="2200" dirty="0">
                <a:latin typeface="Century Gothic" pitchFamily="34" charset="0"/>
              </a:rPr>
              <a:t>bancaires</a:t>
            </a:r>
          </a:p>
          <a:p>
            <a:pPr defTabSz="1090435">
              <a:spcBef>
                <a:spcPct val="50000"/>
              </a:spcBef>
            </a:pPr>
            <a:r>
              <a:rPr lang="fr-FR" sz="2200" dirty="0">
                <a:latin typeface="Century Gothic" pitchFamily="34" charset="0"/>
              </a:rPr>
              <a:t>Des </a:t>
            </a:r>
            <a:r>
              <a:rPr lang="fr-FR" sz="2200" b="1" dirty="0" smtClean="0">
                <a:latin typeface="Century Gothic" pitchFamily="34" charset="0"/>
              </a:rPr>
              <a:t>prêts solidaires</a:t>
            </a:r>
            <a:endParaRPr lang="fr-FR" sz="2200" b="1" dirty="0">
              <a:latin typeface="Century Gothic" pitchFamily="34" charset="0"/>
            </a:endParaRPr>
          </a:p>
          <a:p>
            <a:pPr marL="682251" lvl="1" indent="-262404" defTabSz="1090435"/>
            <a:r>
              <a:rPr lang="fr-FR" sz="2200" b="1" dirty="0">
                <a:latin typeface="Century Gothic" pitchFamily="34" charset="0"/>
              </a:rPr>
              <a:t>    </a:t>
            </a:r>
            <a:endParaRPr lang="fr-FR" sz="2200" i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902" y="29618"/>
            <a:ext cx="10823335" cy="647808"/>
          </a:xfrm>
        </p:spPr>
        <p:txBody>
          <a:bodyPr/>
          <a:lstStyle/>
          <a:p>
            <a:r>
              <a:rPr lang="fr-FR" i="0" dirty="0">
                <a:latin typeface="Century Gothic" panose="020B0502020202020204" pitchFamily="34" charset="0"/>
              </a:rPr>
              <a:t>Une offre de services </a:t>
            </a:r>
            <a:br>
              <a:rPr lang="fr-FR" i="0" dirty="0">
                <a:latin typeface="Century Gothic" panose="020B0502020202020204" pitchFamily="34" charset="0"/>
              </a:rPr>
            </a:br>
            <a:r>
              <a:rPr lang="fr-FR" i="0" dirty="0">
                <a:latin typeface="Century Gothic" panose="020B0502020202020204" pitchFamily="34" charset="0"/>
              </a:rPr>
              <a:t>pour les entrepreneurs engagés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F67003AB-8F6A-4788-B065-52853E102CEC}"/>
              </a:ext>
            </a:extLst>
          </p:cNvPr>
          <p:cNvGrpSpPr/>
          <p:nvPr/>
        </p:nvGrpSpPr>
        <p:grpSpPr>
          <a:xfrm>
            <a:off x="7547594" y="4162967"/>
            <a:ext cx="4116466" cy="1486622"/>
            <a:chOff x="7763254" y="4602908"/>
            <a:chExt cx="4116466" cy="1486622"/>
          </a:xfrm>
        </p:grpSpPr>
        <p:sp>
          <p:nvSpPr>
            <p:cNvPr id="7" name="Titre 3"/>
            <p:cNvSpPr txBox="1">
              <a:spLocks/>
            </p:cNvSpPr>
            <p:nvPr/>
          </p:nvSpPr>
          <p:spPr bwMode="auto">
            <a:xfrm>
              <a:off x="7820903" y="4788693"/>
              <a:ext cx="4058817" cy="130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algn="ctr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000" b="0" i="0" spc="100" baseline="0" dirty="0">
                  <a:solidFill>
                    <a:schemeClr val="bg1"/>
                  </a:solidFill>
                  <a:latin typeface="Graphen Light" panose="00000400000000000000" pitchFamily="50" charset="0"/>
                  <a:ea typeface="Graphen Light" panose="00000400000000000000" pitchFamily="50" charset="0"/>
                  <a:cs typeface="+mj-cs"/>
                </a:defRPr>
              </a:lvl1pPr>
              <a:lvl2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2pPr>
              <a:lvl3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3pPr>
              <a:lvl4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4pPr>
              <a:lvl5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5pPr>
              <a:lvl6pPr marL="400241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6pPr>
              <a:lvl7pPr marL="800479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7pPr>
              <a:lvl8pPr marL="1200723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8pPr>
              <a:lvl9pPr marL="1600963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9pPr>
            </a:lstStyle>
            <a:p>
              <a:pPr algn="l" defTabSz="914400" eaLnBrk="1" hangingPunct="1">
                <a:spcBef>
                  <a:spcPts val="0"/>
                </a:spcBef>
                <a:spcAft>
                  <a:spcPts val="600"/>
                </a:spcAft>
              </a:pPr>
              <a:r>
                <a:rPr lang="fr-FR" sz="1600" b="1" i="1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Accéder à un réseau unique d’acteurs économiques et financiers</a:t>
              </a:r>
            </a:p>
            <a:p>
              <a:pPr marL="144000" lvl="1" indent="-144000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2"/>
                </a:buBlip>
              </a:pPr>
              <a:r>
                <a:rPr lang="fr-FR" sz="1400" b="1" spc="100" dirty="0" smtClean="0">
                  <a:solidFill>
                    <a:schemeClr val="accent4"/>
                  </a:solidFill>
                  <a:latin typeface="+mn-lt"/>
                </a:rPr>
                <a:t>Mettre </a:t>
              </a:r>
              <a:r>
                <a:rPr lang="fr-FR" sz="1400" b="1" spc="100" dirty="0">
                  <a:solidFill>
                    <a:schemeClr val="accent4"/>
                  </a:solidFill>
                  <a:latin typeface="+mn-lt"/>
                </a:rPr>
                <a:t>en relation </a:t>
              </a:r>
              <a:r>
                <a:rPr lang="fr-FR" sz="1100" spc="100" dirty="0">
                  <a:latin typeface="+mn-lt"/>
                </a:rPr>
                <a:t>avec des </a:t>
              </a:r>
              <a:r>
                <a:rPr lang="fr-FR" sz="1100" spc="100" dirty="0" smtClean="0">
                  <a:latin typeface="+mn-lt"/>
                </a:rPr>
                <a:t>experts, un réseau </a:t>
              </a:r>
              <a:r>
                <a:rPr lang="fr-FR" sz="1100" spc="100" dirty="0">
                  <a:latin typeface="+mn-lt"/>
                </a:rPr>
                <a:t>d’entrepreneurs</a:t>
              </a:r>
            </a:p>
            <a:p>
              <a:pPr marL="144000" lvl="1" indent="-144000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2"/>
                </a:buBlip>
              </a:pPr>
              <a:r>
                <a:rPr lang="fr-FR" sz="1100" spc="100" dirty="0" smtClean="0">
                  <a:latin typeface="+mn-lt"/>
                </a:rPr>
                <a:t>Apporter de la visibilité, faire bénéficier des partenariats</a:t>
              </a:r>
              <a:endParaRPr lang="fr-FR" sz="1100" spc="100" dirty="0">
                <a:latin typeface="+mn-lt"/>
              </a:endParaRP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99D82E8B-DA46-43D9-A785-DF9B0CFFB494}"/>
                </a:ext>
              </a:extLst>
            </p:cNvPr>
            <p:cNvCxnSpPr/>
            <p:nvPr/>
          </p:nvCxnSpPr>
          <p:spPr>
            <a:xfrm>
              <a:off x="7763254" y="4602908"/>
              <a:ext cx="0" cy="1025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7510424D-0171-47F2-BAAF-97AF11F94656}"/>
              </a:ext>
            </a:extLst>
          </p:cNvPr>
          <p:cNvGrpSpPr/>
          <p:nvPr/>
        </p:nvGrpSpPr>
        <p:grpSpPr>
          <a:xfrm>
            <a:off x="628037" y="4080346"/>
            <a:ext cx="3541774" cy="1300836"/>
            <a:chOff x="838200" y="4561484"/>
            <a:chExt cx="3541774" cy="1300836"/>
          </a:xfrm>
        </p:grpSpPr>
        <p:sp>
          <p:nvSpPr>
            <p:cNvPr id="10" name="Titre 3"/>
            <p:cNvSpPr txBox="1">
              <a:spLocks/>
            </p:cNvSpPr>
            <p:nvPr/>
          </p:nvSpPr>
          <p:spPr bwMode="auto">
            <a:xfrm>
              <a:off x="838200" y="4561484"/>
              <a:ext cx="3487701" cy="1300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algn="ctr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000" b="0" i="0" spc="100" baseline="0" dirty="0">
                  <a:solidFill>
                    <a:schemeClr val="bg1"/>
                  </a:solidFill>
                  <a:latin typeface="Graphen Light" panose="00000400000000000000" pitchFamily="50" charset="0"/>
                  <a:ea typeface="Graphen Light" panose="00000400000000000000" pitchFamily="50" charset="0"/>
                  <a:cs typeface="+mj-cs"/>
                </a:defRPr>
              </a:lvl1pPr>
              <a:lvl2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2pPr>
              <a:lvl3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3pPr>
              <a:lvl4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4pPr>
              <a:lvl5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5pPr>
              <a:lvl6pPr marL="400241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6pPr>
              <a:lvl7pPr marL="800479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7pPr>
              <a:lvl8pPr marL="1200723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8pPr>
              <a:lvl9pPr marL="1600963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9pPr>
            </a:lstStyle>
            <a:p>
              <a:pPr algn="r" defTabSz="914400" eaLnBrk="1" hangingPunct="1">
                <a:spcBef>
                  <a:spcPts val="0"/>
                </a:spcBef>
                <a:spcAft>
                  <a:spcPts val="600"/>
                </a:spcAft>
              </a:pPr>
              <a:r>
                <a:rPr lang="fr-FR" sz="1600" b="1" i="1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Bâtir la stratégie financière </a:t>
              </a:r>
            </a:p>
            <a:p>
              <a:pPr marL="685800" lvl="1" indent="-228600" algn="r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2"/>
                </a:buBlip>
              </a:pPr>
              <a:r>
                <a:rPr lang="fr-FR" sz="1400" b="1" spc="100" dirty="0" smtClean="0">
                  <a:solidFill>
                    <a:schemeClr val="accent4"/>
                  </a:solidFill>
                  <a:latin typeface="+mn-lt"/>
                </a:rPr>
                <a:t>Challenger</a:t>
              </a:r>
              <a:r>
                <a:rPr lang="fr-FR" sz="1100" spc="100" dirty="0" smtClean="0">
                  <a:latin typeface="+mn-lt"/>
                </a:rPr>
                <a:t> le </a:t>
              </a:r>
              <a:r>
                <a:rPr lang="fr-FR" sz="1100" spc="100" dirty="0">
                  <a:latin typeface="+mn-lt"/>
                </a:rPr>
                <a:t>projet</a:t>
              </a:r>
            </a:p>
            <a:p>
              <a:pPr marL="685800" lvl="1" indent="-228600" algn="r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2"/>
                </a:buBlip>
              </a:pPr>
              <a:r>
                <a:rPr lang="fr-FR" sz="1400" b="1" spc="100" dirty="0">
                  <a:solidFill>
                    <a:schemeClr val="accent4"/>
                  </a:solidFill>
                  <a:latin typeface="+mn-lt"/>
                </a:rPr>
                <a:t>Conseiller </a:t>
              </a:r>
              <a:r>
                <a:rPr lang="fr-FR" sz="1100" spc="100" dirty="0" smtClean="0">
                  <a:latin typeface="+mn-lt"/>
                </a:rPr>
                <a:t>sur les </a:t>
              </a:r>
              <a:r>
                <a:rPr lang="fr-FR" sz="1100" spc="100" dirty="0">
                  <a:latin typeface="+mn-lt"/>
                </a:rPr>
                <a:t>besoins </a:t>
              </a:r>
              <a:r>
                <a:rPr lang="fr-FR" sz="1100" spc="100" dirty="0" smtClean="0">
                  <a:latin typeface="+mn-lt"/>
                </a:rPr>
                <a:t>financiers, la structuration </a:t>
              </a:r>
              <a:r>
                <a:rPr lang="fr-FR" sz="1100" spc="100" dirty="0">
                  <a:latin typeface="+mn-lt"/>
                </a:rPr>
                <a:t>des </a:t>
              </a:r>
              <a:r>
                <a:rPr lang="fr-FR" sz="1100" spc="100" dirty="0" smtClean="0">
                  <a:latin typeface="+mn-lt"/>
                </a:rPr>
                <a:t>solutions, sur la sécurisation </a:t>
              </a:r>
              <a:r>
                <a:rPr lang="fr-FR" sz="1100" spc="100" dirty="0">
                  <a:latin typeface="+mn-lt"/>
                </a:rPr>
                <a:t>et </a:t>
              </a:r>
              <a:r>
                <a:rPr lang="fr-FR" sz="1100" spc="100" dirty="0" smtClean="0">
                  <a:latin typeface="+mn-lt"/>
                </a:rPr>
                <a:t>risques, sur la relation </a:t>
              </a:r>
              <a:r>
                <a:rPr lang="fr-FR" sz="1100" spc="100" dirty="0">
                  <a:latin typeface="+mn-lt"/>
                </a:rPr>
                <a:t>à la banque et tours de table financiers</a:t>
              </a:r>
              <a:endParaRPr lang="fr-FR" sz="105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127000" indent="-127000" algn="r">
                <a:buFont typeface="Arial" charset="0"/>
                <a:buChar char="•"/>
              </a:pPr>
              <a:endParaRPr lang="fr-FR" sz="105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xmlns="" id="{271C3BFA-F5A6-4A7A-9DCF-F829D84EA3E4}"/>
                </a:ext>
              </a:extLst>
            </p:cNvPr>
            <p:cNvCxnSpPr>
              <a:cxnSpLocks/>
            </p:cNvCxnSpPr>
            <p:nvPr/>
          </p:nvCxnSpPr>
          <p:spPr>
            <a:xfrm>
              <a:off x="4379974" y="4602908"/>
              <a:ext cx="0" cy="12289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B9EC51D5-0444-4C37-AC50-F7EA12E90436}"/>
              </a:ext>
            </a:extLst>
          </p:cNvPr>
          <p:cNvGrpSpPr/>
          <p:nvPr/>
        </p:nvGrpSpPr>
        <p:grpSpPr>
          <a:xfrm>
            <a:off x="6580222" y="2451491"/>
            <a:ext cx="3392908" cy="1016368"/>
            <a:chOff x="7184134" y="3098432"/>
            <a:chExt cx="3392908" cy="1016368"/>
          </a:xfrm>
        </p:grpSpPr>
        <p:sp>
          <p:nvSpPr>
            <p:cNvPr id="13" name="Titre 3"/>
            <p:cNvSpPr txBox="1">
              <a:spLocks/>
            </p:cNvSpPr>
            <p:nvPr/>
          </p:nvSpPr>
          <p:spPr bwMode="auto">
            <a:xfrm>
              <a:off x="7343985" y="3098432"/>
              <a:ext cx="3233057" cy="9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algn="ctr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000" b="0" i="0" spc="100" baseline="0" dirty="0">
                  <a:solidFill>
                    <a:schemeClr val="bg1"/>
                  </a:solidFill>
                  <a:latin typeface="Graphen Light" panose="00000400000000000000" pitchFamily="50" charset="0"/>
                  <a:ea typeface="Graphen Light" panose="00000400000000000000" pitchFamily="50" charset="0"/>
                  <a:cs typeface="+mj-cs"/>
                </a:defRPr>
              </a:lvl1pPr>
              <a:lvl2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2pPr>
              <a:lvl3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3pPr>
              <a:lvl4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4pPr>
              <a:lvl5pPr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5pPr>
              <a:lvl6pPr marL="400241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6pPr>
              <a:lvl7pPr marL="800479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7pPr>
              <a:lvl8pPr marL="1200723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8pPr>
              <a:lvl9pPr marL="1600963" algn="l" defTabSz="876917" rtl="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DIN-Regular" pitchFamily="2" charset="0"/>
                </a:defRPr>
              </a:lvl9pPr>
            </a:lstStyle>
            <a:p>
              <a:pPr algn="l" defTabSz="914400" eaLnBrk="1" hangingPunct="1">
                <a:spcBef>
                  <a:spcPts val="0"/>
                </a:spcBef>
                <a:spcAft>
                  <a:spcPts val="600"/>
                </a:spcAft>
              </a:pPr>
              <a:r>
                <a:rPr lang="fr-FR" sz="1600" b="1" i="1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Financer solidaire </a:t>
              </a:r>
            </a:p>
            <a:p>
              <a:pPr marL="144000" lvl="1" indent="-144000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2"/>
                </a:buBlip>
              </a:pPr>
              <a:r>
                <a:rPr lang="fr-FR" sz="1400" b="1" spc="100" dirty="0" smtClean="0">
                  <a:solidFill>
                    <a:schemeClr val="accent4"/>
                  </a:solidFill>
                  <a:latin typeface="+mn-lt"/>
                </a:rPr>
                <a:t>Financer</a:t>
              </a:r>
              <a:r>
                <a:rPr lang="fr-FR" sz="1100" spc="100" dirty="0" smtClean="0">
                  <a:latin typeface="+mn-lt"/>
                </a:rPr>
                <a:t> grâce à la gamme de produits financiers :</a:t>
              </a:r>
            </a:p>
            <a:p>
              <a:pPr marL="601200" lvl="2" indent="-144000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2"/>
                </a:buBlip>
              </a:pPr>
              <a:r>
                <a:rPr lang="fr-FR" sz="1100" spc="100" dirty="0" smtClean="0">
                  <a:latin typeface="+mn-lt"/>
                </a:rPr>
                <a:t>Prêts</a:t>
              </a:r>
              <a:endParaRPr lang="fr-FR" sz="1100" spc="100" dirty="0">
                <a:latin typeface="+mn-lt"/>
              </a:endParaRPr>
            </a:p>
            <a:p>
              <a:pPr marL="601200" lvl="2" indent="-144000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2"/>
                </a:buBlip>
              </a:pPr>
              <a:r>
                <a:rPr lang="fr-FR" sz="1100" spc="100" dirty="0">
                  <a:latin typeface="+mn-lt"/>
                </a:rPr>
                <a:t>Garanties de prêts</a:t>
              </a:r>
            </a:p>
            <a:p>
              <a:pPr marL="601200" lvl="2" indent="-144000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2"/>
                </a:buBlip>
              </a:pPr>
              <a:r>
                <a:rPr lang="fr-FR" sz="1100" spc="100" dirty="0">
                  <a:latin typeface="+mn-lt"/>
                </a:rPr>
                <a:t>Primes</a:t>
              </a:r>
            </a:p>
            <a:p>
              <a:pPr marL="601200" lvl="2" indent="-144000" defTabSz="914400" eaLnBrk="1" hangingPunct="1">
                <a:spcBef>
                  <a:spcPts val="0"/>
                </a:spcBef>
                <a:spcAft>
                  <a:spcPts val="0"/>
                </a:spcAft>
                <a:buBlip>
                  <a:blip r:embed="rId2"/>
                </a:buBlip>
              </a:pPr>
              <a:r>
                <a:rPr lang="fr-FR" sz="1100" spc="100" dirty="0">
                  <a:latin typeface="+mn-lt"/>
                </a:rPr>
                <a:t>Investissements en fonds propres</a:t>
              </a:r>
              <a:endParaRPr lang="fr-FR" sz="100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628650" lvl="1" indent="-171450">
                <a:buFont typeface="Arial" charset="0"/>
                <a:buChar char="•"/>
              </a:pPr>
              <a:endParaRPr lang="fr-FR" sz="20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DDFE8091-6A2D-4438-8523-3BC9F4383594}"/>
                </a:ext>
              </a:extLst>
            </p:cNvPr>
            <p:cNvCxnSpPr>
              <a:cxnSpLocks/>
            </p:cNvCxnSpPr>
            <p:nvPr/>
          </p:nvCxnSpPr>
          <p:spPr>
            <a:xfrm>
              <a:off x="7184134" y="3221148"/>
              <a:ext cx="0" cy="8936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EB1927CF-E1EF-42B2-AFA9-A8B588C62DC1}"/>
              </a:ext>
            </a:extLst>
          </p:cNvPr>
          <p:cNvGrpSpPr/>
          <p:nvPr/>
        </p:nvGrpSpPr>
        <p:grpSpPr>
          <a:xfrm>
            <a:off x="4402670" y="3115979"/>
            <a:ext cx="3171947" cy="3037229"/>
            <a:chOff x="4510027" y="2899721"/>
            <a:chExt cx="3171947" cy="3037229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xmlns="" id="{E8CA8AC6-685C-447F-AA86-2FC3CFB2A9E9}"/>
                </a:ext>
              </a:extLst>
            </p:cNvPr>
            <p:cNvGrpSpPr/>
            <p:nvPr/>
          </p:nvGrpSpPr>
          <p:grpSpPr>
            <a:xfrm>
              <a:off x="5524971" y="2899721"/>
              <a:ext cx="1142060" cy="1369206"/>
              <a:chOff x="5245650" y="3133401"/>
              <a:chExt cx="1142060" cy="1369206"/>
            </a:xfrm>
          </p:grpSpPr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xmlns="" id="{BEDF29AA-3C79-4F8C-8D65-2D2D05F79C2D}"/>
                  </a:ext>
                </a:extLst>
              </p:cNvPr>
              <p:cNvGrpSpPr/>
              <p:nvPr/>
            </p:nvGrpSpPr>
            <p:grpSpPr>
              <a:xfrm>
                <a:off x="5276637" y="3422521"/>
                <a:ext cx="1080086" cy="1080086"/>
                <a:chOff x="-878840" y="1859280"/>
                <a:chExt cx="1666240" cy="1666240"/>
              </a:xfrm>
            </p:grpSpPr>
            <p:sp>
              <p:nvSpPr>
                <p:cNvPr id="36" name="Ellipse 35">
                  <a:extLst>
                    <a:ext uri="{FF2B5EF4-FFF2-40B4-BE49-F238E27FC236}">
                      <a16:creationId xmlns:a16="http://schemas.microsoft.com/office/drawing/2014/main" xmlns="" id="{249F379D-2534-4F25-BC04-99750275D50F}"/>
                    </a:ext>
                  </a:extLst>
                </p:cNvPr>
                <p:cNvSpPr/>
                <p:nvPr/>
              </p:nvSpPr>
              <p:spPr>
                <a:xfrm>
                  <a:off x="-878840" y="1859280"/>
                  <a:ext cx="1666240" cy="1666240"/>
                </a:xfrm>
                <a:prstGeom prst="ellipse">
                  <a:avLst/>
                </a:prstGeom>
                <a:solidFill>
                  <a:schemeClr val="accent1"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7" name="Groupe 36">
                  <a:extLst>
                    <a:ext uri="{FF2B5EF4-FFF2-40B4-BE49-F238E27FC236}">
                      <a16:creationId xmlns:a16="http://schemas.microsoft.com/office/drawing/2014/main" xmlns="" id="{1C2E41A3-C010-486F-982E-582B5891AAF2}"/>
                    </a:ext>
                  </a:extLst>
                </p:cNvPr>
                <p:cNvGrpSpPr/>
                <p:nvPr/>
              </p:nvGrpSpPr>
              <p:grpSpPr>
                <a:xfrm>
                  <a:off x="-746760" y="1991360"/>
                  <a:ext cx="1402080" cy="1402080"/>
                  <a:chOff x="-589280" y="1991360"/>
                  <a:chExt cx="1402080" cy="1402080"/>
                </a:xfrm>
              </p:grpSpPr>
              <p:sp>
                <p:nvSpPr>
                  <p:cNvPr id="38" name="Ellipse 37">
                    <a:extLst>
                      <a:ext uri="{FF2B5EF4-FFF2-40B4-BE49-F238E27FC236}">
                        <a16:creationId xmlns:a16="http://schemas.microsoft.com/office/drawing/2014/main" xmlns="" id="{3C3B1F99-9A82-4529-AB65-88FA55B0D16A}"/>
                      </a:ext>
                    </a:extLst>
                  </p:cNvPr>
                  <p:cNvSpPr/>
                  <p:nvPr/>
                </p:nvSpPr>
                <p:spPr>
                  <a:xfrm>
                    <a:off x="-589280" y="1991360"/>
                    <a:ext cx="1402080" cy="140208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39" name="Graphique 19">
                    <a:extLst>
                      <a:ext uri="{FF2B5EF4-FFF2-40B4-BE49-F238E27FC236}">
                        <a16:creationId xmlns:a16="http://schemas.microsoft.com/office/drawing/2014/main" xmlns="" id="{D9F1A8F5-F70F-485C-B22F-53A6C17A359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xmlns="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80057" y="2367280"/>
                    <a:ext cx="728042" cy="72804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5" name="Titre 3">
                <a:extLst>
                  <a:ext uri="{FF2B5EF4-FFF2-40B4-BE49-F238E27FC236}">
                    <a16:creationId xmlns:a16="http://schemas.microsoft.com/office/drawing/2014/main" xmlns="" id="{C4CD4D82-2F24-416A-94A9-D4BC04AAE16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45650" y="3133401"/>
                <a:ext cx="1142060" cy="314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>
                <a:lvl1pPr algn="ctr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lang="en-US" sz="3000" b="0" i="0" spc="100" baseline="0" dirty="0">
                    <a:solidFill>
                      <a:schemeClr val="bg1"/>
                    </a:solidFill>
                    <a:latin typeface="Graphen Light" panose="00000400000000000000" pitchFamily="50" charset="0"/>
                    <a:ea typeface="Graphen Light" panose="00000400000000000000" pitchFamily="50" charset="0"/>
                    <a:cs typeface="+mj-cs"/>
                  </a:defRPr>
                </a:lvl1pPr>
                <a:lvl2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2pPr>
                <a:lvl3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3pPr>
                <a:lvl4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4pPr>
                <a:lvl5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5pPr>
                <a:lvl6pPr marL="400241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6pPr>
                <a:lvl7pPr marL="800479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7pPr>
                <a:lvl8pPr marL="1200723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8pPr>
                <a:lvl9pPr marL="1600963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9pPr>
              </a:lstStyle>
              <a:p>
                <a:r>
                  <a:rPr lang="fr-FR" sz="1100" kern="0" spc="0" dirty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Financement</a:t>
                </a:r>
                <a:endParaRPr lang="fr-FR" sz="800" kern="0" spc="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xmlns="" id="{73C78957-0AAF-4014-8392-450C5EBF82FF}"/>
                </a:ext>
              </a:extLst>
            </p:cNvPr>
            <p:cNvGrpSpPr/>
            <p:nvPr/>
          </p:nvGrpSpPr>
          <p:grpSpPr>
            <a:xfrm>
              <a:off x="4510027" y="4517291"/>
              <a:ext cx="1142060" cy="1419659"/>
              <a:chOff x="3982372" y="4823427"/>
              <a:chExt cx="1142060" cy="1419659"/>
            </a:xfrm>
          </p:grpSpPr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xmlns="" id="{C3CD5D4F-9C33-4773-8351-077FAE6D11CA}"/>
                  </a:ext>
                </a:extLst>
              </p:cNvPr>
              <p:cNvGrpSpPr/>
              <p:nvPr/>
            </p:nvGrpSpPr>
            <p:grpSpPr>
              <a:xfrm>
                <a:off x="4013359" y="4823427"/>
                <a:ext cx="1080086" cy="1080086"/>
                <a:chOff x="-878840" y="4378960"/>
                <a:chExt cx="1666240" cy="1666240"/>
              </a:xfrm>
            </p:grpSpPr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xmlns="" id="{81B15FBB-630B-48BA-B3FB-5CED10F80279}"/>
                    </a:ext>
                  </a:extLst>
                </p:cNvPr>
                <p:cNvSpPr/>
                <p:nvPr/>
              </p:nvSpPr>
              <p:spPr>
                <a:xfrm>
                  <a:off x="-878840" y="4378960"/>
                  <a:ext cx="1666240" cy="1666240"/>
                </a:xfrm>
                <a:prstGeom prst="ellipse">
                  <a:avLst/>
                </a:prstGeom>
                <a:solidFill>
                  <a:schemeClr val="accent1"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31" name="Groupe 30">
                  <a:extLst>
                    <a:ext uri="{FF2B5EF4-FFF2-40B4-BE49-F238E27FC236}">
                      <a16:creationId xmlns:a16="http://schemas.microsoft.com/office/drawing/2014/main" xmlns="" id="{E6E01848-BF6A-4223-A3EA-F2D2C9754525}"/>
                    </a:ext>
                  </a:extLst>
                </p:cNvPr>
                <p:cNvGrpSpPr/>
                <p:nvPr/>
              </p:nvGrpSpPr>
              <p:grpSpPr>
                <a:xfrm>
                  <a:off x="-746760" y="4511040"/>
                  <a:ext cx="1402080" cy="1402080"/>
                  <a:chOff x="-589280" y="4511040"/>
                  <a:chExt cx="1402080" cy="1402080"/>
                </a:xfrm>
              </p:grpSpPr>
              <p:sp>
                <p:nvSpPr>
                  <p:cNvPr id="32" name="Ellipse 31">
                    <a:extLst>
                      <a:ext uri="{FF2B5EF4-FFF2-40B4-BE49-F238E27FC236}">
                        <a16:creationId xmlns:a16="http://schemas.microsoft.com/office/drawing/2014/main" xmlns="" id="{036F6D21-EB72-4D0F-8B64-84228D335D07}"/>
                      </a:ext>
                    </a:extLst>
                  </p:cNvPr>
                  <p:cNvSpPr/>
                  <p:nvPr/>
                </p:nvSpPr>
                <p:spPr>
                  <a:xfrm>
                    <a:off x="-589280" y="4511040"/>
                    <a:ext cx="1402080" cy="140208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33" name="Graphique 15">
                    <a:extLst>
                      <a:ext uri="{FF2B5EF4-FFF2-40B4-BE49-F238E27FC236}">
                        <a16:creationId xmlns:a16="http://schemas.microsoft.com/office/drawing/2014/main" xmlns="" id="{8AEBD3B1-FE51-4035-B199-3AB379B145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96DAC541-7B7A-43D3-8B79-37D633B846F1}">
                        <asvg:svgBlip xmlns:asvg="http://schemas.microsoft.com/office/drawing/2016/SVG/main" xmlns="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311588" y="4788732"/>
                    <a:ext cx="846697" cy="84669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9" name="Titre 3">
                <a:extLst>
                  <a:ext uri="{FF2B5EF4-FFF2-40B4-BE49-F238E27FC236}">
                    <a16:creationId xmlns:a16="http://schemas.microsoft.com/office/drawing/2014/main" xmlns="" id="{51868B73-3682-4C44-8EDD-F950C006704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82372" y="5928170"/>
                <a:ext cx="1142060" cy="314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>
                <a:lvl1pPr algn="ctr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lang="en-US" sz="3000" b="0" i="0" spc="100" baseline="0" dirty="0">
                    <a:solidFill>
                      <a:schemeClr val="bg1"/>
                    </a:solidFill>
                    <a:latin typeface="Graphen Light" panose="00000400000000000000" pitchFamily="50" charset="0"/>
                    <a:ea typeface="Graphen Light" panose="00000400000000000000" pitchFamily="50" charset="0"/>
                    <a:cs typeface="+mj-cs"/>
                  </a:defRPr>
                </a:lvl1pPr>
                <a:lvl2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2pPr>
                <a:lvl3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3pPr>
                <a:lvl4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4pPr>
                <a:lvl5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5pPr>
                <a:lvl6pPr marL="400241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6pPr>
                <a:lvl7pPr marL="800479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7pPr>
                <a:lvl8pPr marL="1200723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8pPr>
                <a:lvl9pPr marL="1600963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9pPr>
              </a:lstStyle>
              <a:p>
                <a:r>
                  <a:rPr lang="fr-FR" sz="1100" kern="0" spc="0" dirty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Conseil</a:t>
                </a:r>
                <a:endParaRPr lang="fr-FR" sz="800" kern="0" spc="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xmlns="" id="{43EA7933-73B2-4388-A66C-6207A328EF53}"/>
                </a:ext>
              </a:extLst>
            </p:cNvPr>
            <p:cNvGrpSpPr/>
            <p:nvPr/>
          </p:nvGrpSpPr>
          <p:grpSpPr>
            <a:xfrm>
              <a:off x="6539914" y="4517291"/>
              <a:ext cx="1142060" cy="1419659"/>
              <a:chOff x="6539914" y="4823427"/>
              <a:chExt cx="1142060" cy="1419659"/>
            </a:xfrm>
          </p:grpSpPr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xmlns="" id="{E6598B0E-6981-4F21-949B-63FBE48C406B}"/>
                  </a:ext>
                </a:extLst>
              </p:cNvPr>
              <p:cNvGrpSpPr/>
              <p:nvPr/>
            </p:nvGrpSpPr>
            <p:grpSpPr>
              <a:xfrm>
                <a:off x="6570901" y="4823427"/>
                <a:ext cx="1080086" cy="1080086"/>
                <a:chOff x="1656080" y="1859280"/>
                <a:chExt cx="1666240" cy="1666240"/>
              </a:xfrm>
            </p:grpSpPr>
            <p:sp>
              <p:nvSpPr>
                <p:cNvPr id="24" name="Ellipse 23">
                  <a:extLst>
                    <a:ext uri="{FF2B5EF4-FFF2-40B4-BE49-F238E27FC236}">
                      <a16:creationId xmlns:a16="http://schemas.microsoft.com/office/drawing/2014/main" xmlns="" id="{B97EE5F7-2136-49DD-9278-3B040720AE5B}"/>
                    </a:ext>
                  </a:extLst>
                </p:cNvPr>
                <p:cNvSpPr/>
                <p:nvPr/>
              </p:nvSpPr>
              <p:spPr>
                <a:xfrm>
                  <a:off x="1656080" y="1859280"/>
                  <a:ext cx="1666240" cy="1666240"/>
                </a:xfrm>
                <a:prstGeom prst="ellipse">
                  <a:avLst/>
                </a:prstGeom>
                <a:solidFill>
                  <a:schemeClr val="accent1">
                    <a:alpha val="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5" name="Groupe 24">
                  <a:extLst>
                    <a:ext uri="{FF2B5EF4-FFF2-40B4-BE49-F238E27FC236}">
                      <a16:creationId xmlns:a16="http://schemas.microsoft.com/office/drawing/2014/main" xmlns="" id="{B0924BAE-1A00-46FC-BEBD-41CF37D4FFFC}"/>
                    </a:ext>
                  </a:extLst>
                </p:cNvPr>
                <p:cNvGrpSpPr/>
                <p:nvPr/>
              </p:nvGrpSpPr>
              <p:grpSpPr>
                <a:xfrm>
                  <a:off x="1788160" y="1991360"/>
                  <a:ext cx="1402080" cy="1402080"/>
                  <a:chOff x="1971040" y="1991360"/>
                  <a:chExt cx="1402080" cy="1402080"/>
                </a:xfrm>
              </p:grpSpPr>
              <p:sp>
                <p:nvSpPr>
                  <p:cNvPr id="26" name="Ellipse 25">
                    <a:extLst>
                      <a:ext uri="{FF2B5EF4-FFF2-40B4-BE49-F238E27FC236}">
                        <a16:creationId xmlns:a16="http://schemas.microsoft.com/office/drawing/2014/main" xmlns="" id="{5A514427-3876-4CD6-A993-E74B4EFFDEFC}"/>
                      </a:ext>
                    </a:extLst>
                  </p:cNvPr>
                  <p:cNvSpPr/>
                  <p:nvPr/>
                </p:nvSpPr>
                <p:spPr>
                  <a:xfrm>
                    <a:off x="1971040" y="1991360"/>
                    <a:ext cx="1402080" cy="140208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27" name="Graphique 17">
                    <a:extLst>
                      <a:ext uri="{FF2B5EF4-FFF2-40B4-BE49-F238E27FC236}">
                        <a16:creationId xmlns:a16="http://schemas.microsoft.com/office/drawing/2014/main" xmlns="" id="{9B78EAC0-4164-4093-8B63-BD6C4114D5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96DAC541-7B7A-43D3-8B79-37D633B846F1}">
                        <asvg:svgBlip xmlns:asvg="http://schemas.microsoft.com/office/drawing/2016/SVG/main" xmlns="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05195" y="2341506"/>
                    <a:ext cx="701790" cy="70178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3" name="Titre 3">
                <a:extLst>
                  <a:ext uri="{FF2B5EF4-FFF2-40B4-BE49-F238E27FC236}">
                    <a16:creationId xmlns:a16="http://schemas.microsoft.com/office/drawing/2014/main" xmlns="" id="{1271BC51-02D4-4CC6-A510-0C40A03A46D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39914" y="5928170"/>
                <a:ext cx="1142060" cy="314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>
                <a:lvl1pPr algn="ctr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lang="en-US" sz="3000" b="0" i="0" spc="100" baseline="0" dirty="0">
                    <a:solidFill>
                      <a:schemeClr val="bg1"/>
                    </a:solidFill>
                    <a:latin typeface="Graphen Light" panose="00000400000000000000" pitchFamily="50" charset="0"/>
                    <a:ea typeface="Graphen Light" panose="00000400000000000000" pitchFamily="50" charset="0"/>
                    <a:cs typeface="+mj-cs"/>
                  </a:defRPr>
                </a:lvl1pPr>
                <a:lvl2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2pPr>
                <a:lvl3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3pPr>
                <a:lvl4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4pPr>
                <a:lvl5pPr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5pPr>
                <a:lvl6pPr marL="400241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6pPr>
                <a:lvl7pPr marL="800479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7pPr>
                <a:lvl8pPr marL="1200723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8pPr>
                <a:lvl9pPr marL="1600963" algn="l" defTabSz="876917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DIN-Regular" pitchFamily="2" charset="0"/>
                  </a:defRPr>
                </a:lvl9pPr>
              </a:lstStyle>
              <a:p>
                <a:r>
                  <a:rPr lang="fr-FR" sz="1100" kern="0" spc="0" dirty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</a:rPr>
                  <a:t>Connexion</a:t>
                </a:r>
                <a:endParaRPr lang="fr-FR" sz="800" kern="0" spc="0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xmlns="" id="{E3C7266B-A016-44FD-A6CF-6188E103EBFE}"/>
                </a:ext>
              </a:extLst>
            </p:cNvPr>
            <p:cNvCxnSpPr/>
            <p:nvPr/>
          </p:nvCxnSpPr>
          <p:spPr>
            <a:xfrm flipV="1">
              <a:off x="5396120" y="4165600"/>
              <a:ext cx="263000" cy="321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xmlns="" id="{28F14D00-F1DC-4C9A-AFA4-9306631E69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4360" y="4165600"/>
              <a:ext cx="263000" cy="321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xmlns="" id="{AF488E31-2019-4E86-8124-DB3969FCCE57}"/>
                </a:ext>
              </a:extLst>
            </p:cNvPr>
            <p:cNvCxnSpPr>
              <a:cxnSpLocks/>
            </p:cNvCxnSpPr>
            <p:nvPr/>
          </p:nvCxnSpPr>
          <p:spPr>
            <a:xfrm>
              <a:off x="5649467" y="5118904"/>
              <a:ext cx="8326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1361" y="891844"/>
            <a:ext cx="4448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6321"/>
            <a:ext cx="12325972" cy="70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9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xmlns="" id="{497A03E3-5649-4ACD-8373-05D3D4A50B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99" r="22999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F01411A3-00A4-463B-9740-BD97E5258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6917" y="3343006"/>
            <a:ext cx="5177402" cy="556641"/>
          </a:xfrm>
        </p:spPr>
        <p:txBody>
          <a:bodyPr/>
          <a:lstStyle/>
          <a:p>
            <a:r>
              <a:rPr lang="fr-FR" dirty="0" smtClean="0"/>
              <a:t>Les garanties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1679B7-F39E-4A4F-BADD-B5430F5BF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9A0F23E-9D30-4430-B685-8470F1890C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196" y="6294224"/>
            <a:ext cx="1561592" cy="4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1624" y="885654"/>
            <a:ext cx="10515600" cy="793115"/>
          </a:xfrm>
        </p:spPr>
        <p:txBody>
          <a:bodyPr/>
          <a:lstStyle/>
          <a:p>
            <a:r>
              <a:rPr lang="fr-FR" i="0" dirty="0">
                <a:latin typeface="Century Gothic" panose="020B0502020202020204" pitchFamily="34" charset="0"/>
              </a:rPr>
              <a:t>Le Champ d’intervention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sz="quarter" idx="11"/>
          </p:nvPr>
        </p:nvSpPr>
        <p:spPr>
          <a:xfrm>
            <a:off x="1331976" y="2348429"/>
            <a:ext cx="104454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fr-FR" sz="2000" dirty="0"/>
              <a:t>	</a:t>
            </a:r>
            <a:r>
              <a:rPr lang="fr-FR" sz="2000" dirty="0" smtClean="0"/>
              <a:t>Tous secteurs d’activité</a:t>
            </a:r>
            <a:endParaRPr lang="fr-FR" sz="2000" dirty="0"/>
          </a:p>
          <a:p>
            <a:pPr lvl="0">
              <a:spcAft>
                <a:spcPts val="2400"/>
              </a:spcAft>
            </a:pPr>
            <a:r>
              <a:rPr lang="fr-FR" sz="2000" dirty="0" smtClean="0"/>
              <a:t>	Quelle que soit la phase de vie de l’entreprise</a:t>
            </a:r>
            <a:endParaRPr lang="fr-FR" sz="2000" dirty="0"/>
          </a:p>
          <a:p>
            <a:pPr lvl="0">
              <a:spcAft>
                <a:spcPts val="2400"/>
              </a:spcAft>
            </a:pPr>
            <a:r>
              <a:rPr lang="fr-FR" sz="2000" dirty="0" smtClean="0"/>
              <a:t>	Quel que soit le montant du plan de financement</a:t>
            </a:r>
            <a:endParaRPr lang="fr-FR" sz="2000" dirty="0"/>
          </a:p>
          <a:p>
            <a:pPr>
              <a:spcAft>
                <a:spcPts val="2400"/>
              </a:spcAft>
            </a:pPr>
            <a:r>
              <a:rPr lang="fr-FR" sz="2000" dirty="0" smtClean="0"/>
              <a:t>	Objet du prêt bancaire garanti : Investissement, BFR, Rachat de parts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0024">
            <a:off x="1807419" y="2403969"/>
            <a:ext cx="359422" cy="3108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0024">
            <a:off x="1807419" y="3073630"/>
            <a:ext cx="359422" cy="3108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0024">
            <a:off x="1807419" y="3815466"/>
            <a:ext cx="359422" cy="31087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0024">
            <a:off x="1807419" y="4485127"/>
            <a:ext cx="359422" cy="3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92970" y="1448888"/>
            <a:ext cx="85706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>
              <a:solidFill>
                <a:srgbClr val="00A5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solidFill>
                  <a:srgbClr val="00A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tous les entrepreneurs : l’encours </a:t>
            </a:r>
            <a:r>
              <a:rPr lang="fr-FR" dirty="0">
                <a:solidFill>
                  <a:srgbClr val="00A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 </a:t>
            </a:r>
            <a:r>
              <a:rPr lang="fr-FR" dirty="0" smtClean="0">
                <a:solidFill>
                  <a:srgbClr val="00A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Création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jusqu’à 50 000 € (100 000 € dans certains cas : IAE et handicap)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Développement –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Reprise – Changement d’échelle : jusqu’à 100 000 € (200 000 € dans certains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cas : IAE et handicap)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64041" y="176208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&gt;</a:t>
            </a:r>
            <a:endParaRPr lang="fr-FR" dirty="0"/>
          </a:p>
        </p:txBody>
      </p:sp>
      <p:sp>
        <p:nvSpPr>
          <p:cNvPr id="17" name="Titre 38">
            <a:extLst>
              <a:ext uri="{FF2B5EF4-FFF2-40B4-BE49-F238E27FC236}">
                <a16:creationId xmlns:a16="http://schemas.microsoft.com/office/drawing/2014/main" xmlns="" id="{ED332994-F295-4721-AA92-D5A8A1630F54}"/>
              </a:ext>
            </a:extLst>
          </p:cNvPr>
          <p:cNvSpPr txBox="1">
            <a:spLocks/>
          </p:cNvSpPr>
          <p:nvPr/>
        </p:nvSpPr>
        <p:spPr>
          <a:xfrm>
            <a:off x="1833569" y="927243"/>
            <a:ext cx="9115480" cy="5569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1" kern="1200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chemeClr val="tx1"/>
                </a:solidFill>
              </a:rPr>
              <a:t>L’offre de garantie France Active</a:t>
            </a:r>
            <a:endParaRPr lang="fr-FR" sz="2400" dirty="0">
              <a:solidFill>
                <a:srgbClr val="00A58D"/>
              </a:solidFill>
            </a:endParaRPr>
          </a:p>
        </p:txBody>
      </p:sp>
      <p:sp>
        <p:nvSpPr>
          <p:cNvPr id="18" name="Titre 38">
            <a:extLst>
              <a:ext uri="{FF2B5EF4-FFF2-40B4-BE49-F238E27FC236}">
                <a16:creationId xmlns:a16="http://schemas.microsoft.com/office/drawing/2014/main" xmlns="" id="{ED332994-F295-4721-AA92-D5A8A1630F54}"/>
              </a:ext>
            </a:extLst>
          </p:cNvPr>
          <p:cNvSpPr txBox="1">
            <a:spLocks/>
          </p:cNvSpPr>
          <p:nvPr/>
        </p:nvSpPr>
        <p:spPr>
          <a:xfrm>
            <a:off x="1870758" y="4260480"/>
            <a:ext cx="11247347" cy="5569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1" kern="1200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solidFill>
                <a:srgbClr val="00A58D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92970" y="4695672"/>
            <a:ext cx="7456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A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Harmonisation des caractéristiques des garanties France Active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Durée maximum : 7 ans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 de garantie : 2,5% (sur le montant garanti)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61688" y="474586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&gt;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2451848" y="5786624"/>
            <a:ext cx="7456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A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Harmonisation des caractéristiques des prêts bancaires garantis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Durée minimum : 2 ans (pas de durée maximum)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Pas de montant minimum ou maximum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17295" y="580661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&gt;</a:t>
            </a:r>
            <a:endParaRPr lang="fr-FR" dirty="0"/>
          </a:p>
        </p:txBody>
      </p:sp>
      <p:sp>
        <p:nvSpPr>
          <p:cNvPr id="23" name="Titre 38">
            <a:extLst>
              <a:ext uri="{FF2B5EF4-FFF2-40B4-BE49-F238E27FC236}">
                <a16:creationId xmlns:a16="http://schemas.microsoft.com/office/drawing/2014/main" xmlns="" id="{ED332994-F295-4721-AA92-D5A8A1630F54}"/>
              </a:ext>
            </a:extLst>
          </p:cNvPr>
          <p:cNvSpPr txBox="1">
            <a:spLocks/>
          </p:cNvSpPr>
          <p:nvPr/>
        </p:nvSpPr>
        <p:spPr>
          <a:xfrm>
            <a:off x="1009854" y="309126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1" kern="1200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i="0" dirty="0">
                <a:latin typeface="Century Gothic" panose="020B0502020202020204" pitchFamily="34" charset="0"/>
              </a:rPr>
              <a:t>Les grands principes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492970" y="2765580"/>
            <a:ext cx="9032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00A5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solidFill>
                  <a:srgbClr val="00A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entrepreneurs en situation de fragilité, augmentation de la quotité risque maximum à 80%</a:t>
            </a:r>
            <a:r>
              <a:rPr lang="fr-FR" b="1" dirty="0" smtClean="0">
                <a:solidFill>
                  <a:srgbClr val="00CA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Fragilité de la situation personnelle (demandeurs d’emploi longue durée,…) ou du territoire. Pour l’ESS, implantation de l’établissement ou du siège en : Quartiers prioritaires ou Zones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Revitalisation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Rurale)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73652" y="3120607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&gt;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 38">
            <a:extLst>
              <a:ext uri="{FF2B5EF4-FFF2-40B4-BE49-F238E27FC236}">
                <a16:creationId xmlns:a16="http://schemas.microsoft.com/office/drawing/2014/main" xmlns="" id="{ED332994-F295-4721-AA92-D5A8A1630F54}"/>
              </a:ext>
            </a:extLst>
          </p:cNvPr>
          <p:cNvSpPr txBox="1">
            <a:spLocks/>
          </p:cNvSpPr>
          <p:nvPr/>
        </p:nvSpPr>
        <p:spPr>
          <a:xfrm>
            <a:off x="1741202" y="845273"/>
            <a:ext cx="10157827" cy="5569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1" kern="1200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>
              <a:solidFill>
                <a:srgbClr val="00A58D"/>
              </a:solidFill>
            </a:endParaRPr>
          </a:p>
        </p:txBody>
      </p:sp>
      <p:sp>
        <p:nvSpPr>
          <p:cNvPr id="32" name="Titre 38">
            <a:extLst>
              <a:ext uri="{FF2B5EF4-FFF2-40B4-BE49-F238E27FC236}">
                <a16:creationId xmlns:a16="http://schemas.microsoft.com/office/drawing/2014/main" xmlns="" id="{ED332994-F295-4721-AA92-D5A8A1630F54}"/>
              </a:ext>
            </a:extLst>
          </p:cNvPr>
          <p:cNvSpPr txBox="1">
            <a:spLocks/>
          </p:cNvSpPr>
          <p:nvPr/>
        </p:nvSpPr>
        <p:spPr>
          <a:xfrm>
            <a:off x="1616537" y="1490332"/>
            <a:ext cx="9339517" cy="5569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1" kern="1200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chemeClr val="tx1"/>
                </a:solidFill>
              </a:rPr>
              <a:t>Des garanties qui s’inscrivent dans </a:t>
            </a:r>
            <a:r>
              <a:rPr lang="fr-FR" sz="2400" dirty="0" smtClean="0">
                <a:solidFill>
                  <a:srgbClr val="00A58D"/>
                </a:solidFill>
              </a:rPr>
              <a:t>une offre de services plus large</a:t>
            </a:r>
            <a:endParaRPr lang="fr-FR" sz="2400" dirty="0">
              <a:solidFill>
                <a:srgbClr val="00A58D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72591" y="2646760"/>
            <a:ext cx="869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Qui permet à l’entrepreneur de bénéficier </a:t>
            </a:r>
            <a:r>
              <a:rPr lang="fr-FR" dirty="0" smtClean="0">
                <a:solidFill>
                  <a:srgbClr val="00A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conseils, de financements complémentaires et de la mise en réseau</a:t>
            </a:r>
            <a:endParaRPr lang="fr-FR" dirty="0">
              <a:solidFill>
                <a:srgbClr val="00A5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72591" y="3474405"/>
            <a:ext cx="8596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fr-FR" dirty="0" smtClean="0">
                <a:solidFill>
                  <a:srgbClr val="00A5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 la pérennité des entreprises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(4 entreprises sur 5 accompagnées par le mouvement France Active passent le cap des 3 ans)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8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xmlns="" id="{497A03E3-5649-4ACD-8373-05D3D4A50B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99" r="22999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F01411A3-00A4-463B-9740-BD97E5258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6917" y="3343006"/>
            <a:ext cx="5177402" cy="556641"/>
          </a:xfrm>
        </p:spPr>
        <p:txBody>
          <a:bodyPr/>
          <a:lstStyle/>
          <a:p>
            <a:r>
              <a:rPr lang="fr-FR" dirty="0" smtClean="0"/>
              <a:t>Les prêts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1679B7-F39E-4A4F-BADD-B5430F5BF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9A0F23E-9D30-4430-B685-8470F1890C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196" y="6294224"/>
            <a:ext cx="1561592" cy="4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" y="0"/>
            <a:ext cx="12185233" cy="675477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021288" y="638964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905C-8127-46AA-A355-BC8C31151FDA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464536" y="4551"/>
            <a:ext cx="5054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800" b="1" spc="200" dirty="0">
                <a:solidFill>
                  <a:srgbClr val="00A58D"/>
                </a:solidFill>
                <a:latin typeface="Century Gothic" panose="020B0502020202020204" pitchFamily="34" charset="0"/>
                <a:ea typeface="+mj-ea"/>
                <a:cs typeface="+mj-cs"/>
              </a:rPr>
              <a:t>Les prêts solidaires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99701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70AD47"/>
              </a:buClr>
              <a:defRPr/>
            </a:pPr>
            <a:r>
              <a:rPr lang="fr-FR" sz="20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Accompagner les structures de l’ESS </a:t>
            </a:r>
            <a:endParaRPr lang="fr-FR" sz="2000" b="1" cap="all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buClr>
                <a:srgbClr val="70AD47"/>
              </a:buClr>
              <a:defRPr/>
            </a:pPr>
            <a:r>
              <a:rPr lang="fr-FR" sz="2000" b="1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sz="20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 les phases de leur vie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1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58D"/>
              </a:buClr>
              <a:buSzTx/>
              <a:tabLst/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associations, fonds de dotation, fondations uniquement :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58D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kumimoji="0" lang="fr-FR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Fonds d’Amorçage Associatif </a:t>
            </a:r>
          </a:p>
          <a:p>
            <a:pPr lvl="3" algn="just">
              <a:spcAft>
                <a:spcPts val="600"/>
              </a:spcAft>
              <a:buClr>
                <a:srgbClr val="00A58D"/>
              </a:buClr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taux 0% – max : 10 000€, sur 1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an, remboursement in fine,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sans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cofinancement bancaire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58D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lang="fr-FR" sz="20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 d’Apport Associatif </a:t>
            </a:r>
          </a:p>
          <a:p>
            <a:pPr lvl="2" algn="just">
              <a:spcAft>
                <a:spcPts val="600"/>
              </a:spcAft>
              <a:buClr>
                <a:srgbClr val="00A58D"/>
              </a:buClr>
              <a:defRPr/>
            </a:pPr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taux 0% – max : 30 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000€, </a:t>
            </a:r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jusqu’à 5 ans,  différé de remboursement d’un an, cofinancement    bancaire obligatoire</a:t>
            </a:r>
          </a:p>
          <a:p>
            <a:pPr marR="0" lvl="1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58D"/>
              </a:buClr>
              <a:buSzTx/>
              <a:tabLst/>
              <a:defRPr/>
            </a:pPr>
            <a:endParaRPr lang="fr-F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58D"/>
              </a:buClr>
              <a:buSzTx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toutes les structures ESS (y compris structures commerciales – agrément IAE ou Entreprise Adaptée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 exemple) et au-delà de 30 000€ :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58D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lang="fr-FR" sz="20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Active Investissement (taux 2%, pas de maximum de montant, au-delà du cofinancement bancaire ou autre similaire, durée maximum de 7 ans, différé de remboursement d’un an)</a:t>
            </a:r>
          </a:p>
          <a:p>
            <a:pPr marL="800100" lvl="1" indent="-342900" algn="just">
              <a:spcAft>
                <a:spcPts val="600"/>
              </a:spcAft>
              <a:buClr>
                <a:srgbClr val="00A58D"/>
              </a:buClr>
              <a:buFont typeface="Arial" panose="020B0604020202020204" pitchFamily="34" charset="0"/>
              <a:buChar char="&gt;"/>
              <a:defRPr/>
            </a:pPr>
            <a:r>
              <a:rPr lang="fr-FR" sz="20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Billets à ordre possibles avec des partenaires comme </a:t>
            </a:r>
            <a:r>
              <a:rPr lang="fr-FR" sz="2000" noProof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Humanis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(taux 2%, pas de maximum de montant, au-delà du cofinancement bancaire ou autre similaire, durée maximum de 7 ans, </a:t>
            </a:r>
            <a:r>
              <a:rPr lang="fr-F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remboursement in fine)</a:t>
            </a:r>
            <a:endParaRPr lang="fr-F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58D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endParaRPr lang="fr-F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611" y="0"/>
            <a:ext cx="928604" cy="9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xmlns="" id="{497A03E3-5649-4ACD-8373-05D3D4A50B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99" r="22999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F01411A3-00A4-463B-9740-BD97E5258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6917" y="3343006"/>
            <a:ext cx="5177402" cy="556641"/>
          </a:xfrm>
        </p:spPr>
        <p:txBody>
          <a:bodyPr/>
          <a:lstStyle/>
          <a:p>
            <a:r>
              <a:rPr lang="fr-FR" dirty="0" smtClean="0"/>
              <a:t>Les subventions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1679B7-F39E-4A4F-BADD-B5430F5BF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9A0F23E-9D30-4430-B685-8470F1890C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196" y="6294224"/>
            <a:ext cx="1561592" cy="4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xmlns="" id="{497A03E3-5649-4ACD-8373-05D3D4A50B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99" r="22999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F01411A3-00A4-463B-9740-BD97E5258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6917" y="3343006"/>
            <a:ext cx="5177402" cy="556641"/>
          </a:xfrm>
        </p:spPr>
        <p:txBody>
          <a:bodyPr/>
          <a:lstStyle/>
          <a:p>
            <a:r>
              <a:rPr lang="fr-FR" dirty="0" smtClean="0"/>
              <a:t>Le mouvement France Active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1679B7-F39E-4A4F-BADD-B5430F5BF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9A0F23E-9D30-4430-B685-8470F1890C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196" y="6294224"/>
            <a:ext cx="1561592" cy="4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233" cy="675477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9021288" y="638964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905C-8127-46AA-A355-BC8C31151FDA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20406" y="386076"/>
            <a:ext cx="50546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A58D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Les subventions</a:t>
            </a:r>
            <a:endParaRPr kumimoji="0" lang="fr-FR" sz="3200" b="1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868" y="1070968"/>
            <a:ext cx="11018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/>
              </a:buClr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58D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Cap’jeunes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(2 000€) (co</a:t>
            </a:r>
            <a:r>
              <a:rPr lang="fr-FR" sz="2000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nditions</a:t>
            </a:r>
            <a:r>
              <a:rPr lang="fr-FR" sz="2000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: porteur de projet ou futur responsable légal âgé de moins de 26 ans, apports limités à 20 000€ et cofinancement bancaire garanti par France Active Garantie)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58D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600"/>
              </a:spcAft>
              <a:buClr>
                <a:srgbClr val="00A58D"/>
              </a:buClr>
              <a:buFont typeface="Arial" panose="020B0604020202020204" pitchFamily="34" charset="0"/>
              <a:buChar char="&gt;"/>
              <a:defRPr/>
            </a:pPr>
            <a:r>
              <a:rPr lang="fr-FR" sz="20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Fonds de confiance  &gt; place de </a:t>
            </a:r>
            <a:r>
              <a:rPr lang="fr-FR" sz="2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l’émergence depuis septembre 2019 afin d’accompagner les innovations sociales et/ou d’essaimer une activité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1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58D"/>
              </a:buClr>
              <a:buSzTx/>
              <a:tabLst/>
              <a:defRPr/>
            </a:pPr>
            <a:endParaRPr lang="fr-F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974" y="3555779"/>
            <a:ext cx="8888708" cy="32736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2625" y="32678"/>
            <a:ext cx="1242326" cy="12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xmlns="" id="{497A03E3-5649-4ACD-8373-05D3D4A50B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99" r="22999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F01411A3-00A4-463B-9740-BD97E5258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6918" y="3100959"/>
            <a:ext cx="5177402" cy="556641"/>
          </a:xfrm>
        </p:spPr>
        <p:txBody>
          <a:bodyPr/>
          <a:lstStyle/>
          <a:p>
            <a:r>
              <a:rPr lang="fr-FR" dirty="0"/>
              <a:t>Nos </a:t>
            </a:r>
            <a:r>
              <a:rPr lang="fr-FR" dirty="0" smtClean="0"/>
              <a:t>autres dispositifs d’accompagnement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1679B7-F39E-4A4F-BADD-B5430F5BF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9A0F23E-9D30-4430-B685-8470F1890C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196" y="6294224"/>
            <a:ext cx="1561592" cy="4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outils d’accompagnement dédiés aux structures de l’ESS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dispositifs Locaux d’accompagnement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761" y="3489157"/>
            <a:ext cx="2749534" cy="1377815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637309" y="1766783"/>
            <a:ext cx="10716491" cy="1534558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76" y="3301341"/>
            <a:ext cx="9088185" cy="175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45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6" y="924025"/>
            <a:ext cx="12096184" cy="5195987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xmlns="" id="{CA7E2170-CE96-42B8-A07A-D9B7D4276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52" y="108835"/>
            <a:ext cx="10979928" cy="714126"/>
          </a:xfrm>
        </p:spPr>
        <p:txBody>
          <a:bodyPr/>
          <a:lstStyle/>
          <a:p>
            <a:r>
              <a:rPr lang="fr-FR" dirty="0" smtClean="0">
                <a:solidFill>
                  <a:srgbClr val="00CAA9"/>
                </a:solidFill>
                <a:latin typeface="Bookman Old Style" charset="0"/>
                <a:ea typeface="Bookman Old Style" charset="0"/>
                <a:cs typeface="Bookman Old Style" charset="0"/>
              </a:rPr>
              <a:t>Avec le soutien financier de :</a:t>
            </a:r>
            <a:endParaRPr lang="fr-FR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192" y="0"/>
            <a:ext cx="10515600" cy="793115"/>
          </a:xfrm>
        </p:spPr>
        <p:txBody>
          <a:bodyPr/>
          <a:lstStyle/>
          <a:p>
            <a:r>
              <a:rPr lang="fr-FR" dirty="0" smtClean="0"/>
              <a:t>Des exemples de soutiens de projets portés par des structures sanitaires, sociales et médico-sociales associatives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695695" y="1385172"/>
            <a:ext cx="11132128" cy="5472828"/>
          </a:xfrm>
        </p:spPr>
        <p:txBody>
          <a:bodyPr/>
          <a:lstStyle/>
          <a:p>
            <a:r>
              <a:rPr lang="fr-FR" sz="1600" b="1" dirty="0" smtClean="0">
                <a:solidFill>
                  <a:srgbClr val="00A58D"/>
                </a:solidFill>
              </a:rPr>
              <a:t>AFAEDAM en Moselle </a:t>
            </a:r>
            <a:r>
              <a:rPr lang="fr-FR" sz="1600" b="1" dirty="0" smtClean="0"/>
              <a:t>: financement pour le bouclage du plan de financement lié à une nouvelle offre d’hébergement </a:t>
            </a:r>
          </a:p>
          <a:p>
            <a:endParaRPr lang="fr-FR" sz="1600" b="1" dirty="0"/>
          </a:p>
          <a:p>
            <a:r>
              <a:rPr lang="fr-FR" sz="1600" b="1" dirty="0" smtClean="0">
                <a:solidFill>
                  <a:srgbClr val="00A58D"/>
                </a:solidFill>
              </a:rPr>
              <a:t>MY HANDICAP (envergure nationale)  </a:t>
            </a:r>
            <a:r>
              <a:rPr lang="fr-FR" sz="1600" b="1" dirty="0" smtClean="0"/>
              <a:t>: financement pour l’amorçage du projet MY EXTRA BOX et accompagnement DLA </a:t>
            </a:r>
          </a:p>
          <a:p>
            <a:endParaRPr lang="fr-FR" sz="1600" b="1" dirty="0"/>
          </a:p>
          <a:p>
            <a:r>
              <a:rPr lang="fr-FR" sz="1600" b="1" dirty="0" smtClean="0">
                <a:solidFill>
                  <a:srgbClr val="00A58D"/>
                </a:solidFill>
              </a:rPr>
              <a:t>AEIM ADAPEI 54 </a:t>
            </a:r>
            <a:r>
              <a:rPr lang="fr-FR" sz="1600" b="1" dirty="0" smtClean="0"/>
              <a:t>(une trentaine d’établissements : financement de la Maison Michelet – plateau de Haye, du fonds de dotation lié DECID’M, et de 2 établissements Le Saulnier et Arc En Ciel sur Varangéville/Saint Nicolas de Port)</a:t>
            </a:r>
          </a:p>
          <a:p>
            <a:endParaRPr lang="fr-FR" sz="1600" b="1" dirty="0"/>
          </a:p>
          <a:p>
            <a:r>
              <a:rPr lang="fr-FR" sz="1600" b="1" dirty="0" smtClean="0">
                <a:solidFill>
                  <a:srgbClr val="00A58D"/>
                </a:solidFill>
              </a:rPr>
              <a:t>EHPAD Simon Benichou en Meurthe et Moselle </a:t>
            </a:r>
            <a:r>
              <a:rPr lang="fr-FR" sz="1600" b="1" dirty="0" smtClean="0"/>
              <a:t>(maison de retraite avec des projets diversifiés sur l’approche thérapeutique notamment : financement de la création d’un accueil de jour)</a:t>
            </a:r>
          </a:p>
          <a:p>
            <a:endParaRPr lang="fr-FR" sz="1600" b="1" dirty="0"/>
          </a:p>
          <a:p>
            <a:r>
              <a:rPr lang="fr-FR" sz="1600" b="1" dirty="0" smtClean="0">
                <a:solidFill>
                  <a:srgbClr val="00A58D"/>
                </a:solidFill>
              </a:rPr>
              <a:t>AMF 55 </a:t>
            </a:r>
            <a:r>
              <a:rPr lang="fr-FR" sz="1600" b="1" dirty="0" smtClean="0"/>
              <a:t>(crèches / foyers logement : financement de la reprise d’un foyer logement)</a:t>
            </a:r>
          </a:p>
          <a:p>
            <a:endParaRPr lang="fr-FR" sz="1600" b="1" dirty="0"/>
          </a:p>
          <a:p>
            <a:r>
              <a:rPr lang="fr-FR" sz="1600" b="1" dirty="0" smtClean="0">
                <a:solidFill>
                  <a:srgbClr val="00A58D"/>
                </a:solidFill>
              </a:rPr>
              <a:t>	AIR</a:t>
            </a:r>
            <a:r>
              <a:rPr lang="fr-FR" sz="1600" b="1" dirty="0" smtClean="0"/>
              <a:t> Résidence séniors non médicalisée dans les Vosges (financement de la création) </a:t>
            </a:r>
          </a:p>
          <a:p>
            <a:endParaRPr lang="fr-FR" sz="1600" b="1" dirty="0"/>
          </a:p>
          <a:p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368824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B6DCD30-87D0-453B-881F-76676D0501C4}"/>
              </a:ext>
            </a:extLst>
          </p:cNvPr>
          <p:cNvSpPr txBox="1"/>
          <p:nvPr/>
        </p:nvSpPr>
        <p:spPr>
          <a:xfrm>
            <a:off x="3764280" y="497562"/>
            <a:ext cx="4663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spc="200" dirty="0">
                <a:solidFill>
                  <a:schemeClr val="bg1"/>
                </a:solidFill>
              </a:rPr>
              <a:t>MERCI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36A07E6A-79B4-4E75-A98C-7FFBD1769655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911091" y="2056696"/>
            <a:ext cx="369818" cy="342424"/>
            <a:chOff x="3248" y="4225"/>
            <a:chExt cx="108" cy="100"/>
          </a:xfrm>
          <a:solidFill>
            <a:schemeClr val="bg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70A90CDB-71A5-4241-B18E-B4F795715C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FFBA08D9-DED7-46C5-BB1E-F13C3EC6B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7D3D3242-D911-4CBA-AB24-B92CAED7C4D4}"/>
              </a:ext>
            </a:extLst>
          </p:cNvPr>
          <p:cNvGrpSpPr/>
          <p:nvPr/>
        </p:nvGrpSpPr>
        <p:grpSpPr>
          <a:xfrm>
            <a:off x="5619933" y="5800176"/>
            <a:ext cx="952133" cy="398384"/>
            <a:chOff x="4745865" y="4737376"/>
            <a:chExt cx="952133" cy="398384"/>
          </a:xfrm>
        </p:grpSpPr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xmlns="" id="{8F27A812-27EC-4FD0-867F-A939ED0DA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299615" y="4737376"/>
              <a:ext cx="398383" cy="398383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xmlns="" id="{BDD334EA-EBF2-415E-8537-265AE6AAD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745865" y="4737377"/>
              <a:ext cx="398383" cy="398383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FC3AA27-3BE8-497B-B698-434B756EAC44}"/>
              </a:ext>
            </a:extLst>
          </p:cNvPr>
          <p:cNvSpPr/>
          <p:nvPr/>
        </p:nvSpPr>
        <p:spPr>
          <a:xfrm>
            <a:off x="4570009" y="5321737"/>
            <a:ext cx="31164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i="1" dirty="0">
                <a:solidFill>
                  <a:schemeClr val="bg1"/>
                </a:solidFill>
              </a:rPr>
              <a:t>www. </a:t>
            </a:r>
            <a:r>
              <a:rPr lang="fr-FR" sz="1600" i="1" dirty="0" smtClean="0">
                <a:solidFill>
                  <a:schemeClr val="bg1"/>
                </a:solidFill>
              </a:rPr>
              <a:t>franceactive-grandest.org</a:t>
            </a:r>
            <a:endParaRPr lang="fr-FR" sz="1600" i="1" dirty="0">
              <a:solidFill>
                <a:schemeClr val="bg1"/>
              </a:solidFill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981AB252-B17B-40BE-9A43-8B53CFFF13EF}"/>
              </a:ext>
            </a:extLst>
          </p:cNvPr>
          <p:cNvCxnSpPr>
            <a:cxnSpLocks/>
          </p:cNvCxnSpPr>
          <p:nvPr/>
        </p:nvCxnSpPr>
        <p:spPr>
          <a:xfrm>
            <a:off x="5892167" y="5384379"/>
            <a:ext cx="407669" cy="0"/>
          </a:xfrm>
          <a:prstGeom prst="line">
            <a:avLst/>
          </a:prstGeom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A020574-6D06-4AA1-9D1E-8A1B6820480E}"/>
              </a:ext>
            </a:extLst>
          </p:cNvPr>
          <p:cNvSpPr/>
          <p:nvPr/>
        </p:nvSpPr>
        <p:spPr>
          <a:xfrm>
            <a:off x="3340431" y="2590912"/>
            <a:ext cx="53557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spc="100" dirty="0" smtClean="0">
                <a:solidFill>
                  <a:schemeClr val="bg1"/>
                </a:solidFill>
                <a:latin typeface="arial" panose="020B0604020202020204" pitchFamily="34" charset="0"/>
              </a:rPr>
              <a:t>France ACTIVE LORRAINE</a:t>
            </a:r>
          </a:p>
          <a:p>
            <a:pPr algn="ctr"/>
            <a:endParaRPr lang="fr-FR" sz="1600" spc="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1600" spc="100" dirty="0" smtClean="0">
                <a:solidFill>
                  <a:schemeClr val="bg1"/>
                </a:solidFill>
                <a:latin typeface="arial" panose="020B0604020202020204" pitchFamily="34" charset="0"/>
              </a:rPr>
              <a:t>6 </a:t>
            </a:r>
            <a:r>
              <a:rPr lang="fr-FR" sz="1600" spc="100" dirty="0">
                <a:solidFill>
                  <a:schemeClr val="bg1"/>
                </a:solidFill>
                <a:latin typeface="arial" panose="020B0604020202020204" pitchFamily="34" charset="0"/>
              </a:rPr>
              <a:t>Boulevard du 21è Régiment d’Aviation</a:t>
            </a:r>
          </a:p>
          <a:p>
            <a:pPr algn="ctr"/>
            <a:r>
              <a:rPr lang="fr-FR" sz="1600" spc="100" dirty="0" smtClean="0">
                <a:solidFill>
                  <a:schemeClr val="bg1"/>
                </a:solidFill>
                <a:latin typeface="arial" panose="020B0604020202020204" pitchFamily="34" charset="0"/>
              </a:rPr>
              <a:t>54000 NANCY</a:t>
            </a:r>
          </a:p>
          <a:p>
            <a:pPr algn="ctr"/>
            <a:endParaRPr lang="fr-FR" sz="1600" spc="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1600" spc="100" dirty="0">
                <a:solidFill>
                  <a:schemeClr val="bg1"/>
                </a:solidFill>
                <a:latin typeface="arial" panose="020B0604020202020204" pitchFamily="34" charset="0"/>
              </a:rPr>
              <a:t>Tel</a:t>
            </a:r>
            <a:r>
              <a:rPr lang="fr-FR" sz="1600" spc="200" dirty="0">
                <a:solidFill>
                  <a:srgbClr val="00B0F0"/>
                </a:solidFill>
              </a:rPr>
              <a:t> </a:t>
            </a:r>
            <a:r>
              <a:rPr lang="fr-FR" sz="1600" spc="100" dirty="0">
                <a:solidFill>
                  <a:schemeClr val="bg1"/>
                </a:solidFill>
                <a:latin typeface="arial" panose="020B0604020202020204" pitchFamily="34" charset="0"/>
              </a:rPr>
              <a:t>: 03.83.29.26.17</a:t>
            </a:r>
            <a:endParaRPr lang="fr-FR" sz="1600" spc="200" dirty="0">
              <a:solidFill>
                <a:srgbClr val="00B0F0"/>
              </a:solidFill>
            </a:endParaRPr>
          </a:p>
          <a:p>
            <a:pPr algn="ctr"/>
            <a:endParaRPr lang="fr-FR" sz="1600" spc="1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1600" spc="100" dirty="0">
                <a:solidFill>
                  <a:schemeClr val="bg1"/>
                </a:solidFill>
                <a:latin typeface="arial" panose="020B0604020202020204" pitchFamily="34" charset="0"/>
              </a:rPr>
              <a:t>Mail : </a:t>
            </a:r>
            <a:r>
              <a:rPr lang="fr-FR" sz="1600" spc="100" dirty="0" smtClean="0">
                <a:solidFill>
                  <a:schemeClr val="bg1"/>
                </a:solidFill>
                <a:latin typeface="arial" panose="020B0604020202020204" pitchFamily="34" charset="0"/>
              </a:rPr>
              <a:t>contact@lorraineactive.org</a:t>
            </a:r>
            <a:endParaRPr lang="fr-FR" sz="1600" spc="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429F4CBD-FFC9-4F49-B116-9E006042A43D}"/>
              </a:ext>
            </a:extLst>
          </p:cNvPr>
          <p:cNvCxnSpPr/>
          <p:nvPr/>
        </p:nvCxnSpPr>
        <p:spPr>
          <a:xfrm>
            <a:off x="2568111" y="2997697"/>
            <a:ext cx="7086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xmlns="" id="{C7D497AD-1BE9-49AF-BDA0-7CE6FA42874D}"/>
              </a:ext>
            </a:extLst>
          </p:cNvPr>
          <p:cNvCxnSpPr>
            <a:cxnSpLocks/>
          </p:cNvCxnSpPr>
          <p:nvPr/>
        </p:nvCxnSpPr>
        <p:spPr>
          <a:xfrm>
            <a:off x="2696283" y="4689410"/>
            <a:ext cx="407669" cy="0"/>
          </a:xfrm>
          <a:prstGeom prst="line">
            <a:avLst/>
          </a:prstGeom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1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347" y="4632185"/>
            <a:ext cx="5943442" cy="23545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7E2170-CE96-42B8-A07A-D9B7D4276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198" y="92052"/>
            <a:ext cx="10979928" cy="1363860"/>
          </a:xfrm>
        </p:spPr>
        <p:txBody>
          <a:bodyPr/>
          <a:lstStyle/>
          <a:p>
            <a:r>
              <a:rPr lang="fr-FR" sz="2400" i="0" dirty="0">
                <a:solidFill>
                  <a:srgbClr val="000000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DEPUIS </a:t>
            </a:r>
            <a:r>
              <a:rPr lang="fr-FR" sz="2400" i="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30 </a:t>
            </a:r>
            <a:r>
              <a:rPr lang="fr-FR" sz="2400" i="0" dirty="0">
                <a:solidFill>
                  <a:srgbClr val="000000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ANS, </a:t>
            </a:r>
            <a:br>
              <a:rPr lang="fr-FR" sz="2400" i="0" dirty="0">
                <a:solidFill>
                  <a:srgbClr val="000000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</a:br>
            <a:r>
              <a:rPr lang="fr-FR" sz="2400" i="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FRANCE ACTIVE:</a:t>
            </a:r>
            <a:r>
              <a:rPr lang="fr-FR" sz="2400" i="0" dirty="0">
                <a:solidFill>
                  <a:srgbClr val="000000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/>
            </a:r>
            <a:br>
              <a:rPr lang="fr-FR" sz="2400" i="0" dirty="0">
                <a:solidFill>
                  <a:srgbClr val="000000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</a:br>
            <a:r>
              <a:rPr lang="fr-FR" i="0" dirty="0">
                <a:latin typeface="Century Gothic" panose="020B0502020202020204" pitchFamily="34" charset="0"/>
              </a:rPr>
              <a:t>LE MOUVEMENT DES ENTREPRENEURS ENGAGÉS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657060" y="2126032"/>
            <a:ext cx="3750305" cy="1126462"/>
            <a:chOff x="1198463" y="2688219"/>
            <a:chExt cx="4296602" cy="1290551"/>
          </a:xfrm>
        </p:grpSpPr>
        <p:sp>
          <p:nvSpPr>
            <p:cNvPr id="8" name="ZoneTexte 7"/>
            <p:cNvSpPr txBox="1"/>
            <p:nvPr/>
          </p:nvSpPr>
          <p:spPr>
            <a:xfrm>
              <a:off x="2049697" y="2688219"/>
              <a:ext cx="3445368" cy="1290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fr-FR" sz="1400" b="1" dirty="0">
                  <a:solidFill>
                    <a:srgbClr val="00A58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FRANCE ACTIVE ACCOMPAGNE </a:t>
              </a:r>
              <a:r>
                <a:rPr lang="fr-FR" sz="1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LES </a:t>
              </a:r>
              <a:r>
                <a:rPr lang="fr-FR" sz="14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ENTREPRENEURS</a:t>
              </a:r>
              <a:r>
                <a:rPr lang="fr-FR" sz="1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DANS LEURS PROBLÉMATIQUES </a:t>
              </a:r>
              <a:r>
                <a:rPr lang="fr-FR" sz="14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FINANCIÈRES</a:t>
              </a:r>
              <a:r>
                <a:rPr lang="fr-FR" sz="1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,</a:t>
              </a:r>
              <a:r>
                <a:rPr lang="fr-FR" sz="14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1883474" y="2734629"/>
              <a:ext cx="0" cy="114097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25"/>
            <p:cNvGrpSpPr>
              <a:grpSpLocks noChangeAspect="1"/>
            </p:cNvGrpSpPr>
            <p:nvPr/>
          </p:nvGrpSpPr>
          <p:grpSpPr bwMode="auto">
            <a:xfrm>
              <a:off x="1198463" y="3148706"/>
              <a:ext cx="266161" cy="5338"/>
              <a:chOff x="1" y="1629"/>
              <a:chExt cx="1446" cy="29"/>
            </a:xfrm>
          </p:grpSpPr>
          <p:sp>
            <p:nvSpPr>
              <p:cNvPr id="14" name="Freeform 27"/>
              <p:cNvSpPr>
                <a:spLocks/>
              </p:cNvSpPr>
              <p:nvPr/>
            </p:nvSpPr>
            <p:spPr bwMode="auto">
              <a:xfrm>
                <a:off x="1" y="1631"/>
                <a:ext cx="0" cy="14"/>
              </a:xfrm>
              <a:custGeom>
                <a:avLst/>
                <a:gdLst>
                  <a:gd name="T0" fmla="*/ 11 h 11"/>
                  <a:gd name="T1" fmla="*/ 11 h 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cubicBezTo>
                      <a:pt x="0" y="0"/>
                      <a:pt x="0" y="8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Open Sans" panose="020B0606030504020204" pitchFamily="34" charset="0"/>
                </a:endParaRPr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>
                <a:off x="1447" y="1629"/>
                <a:ext cx="0" cy="29"/>
              </a:xfrm>
              <a:custGeom>
                <a:avLst/>
                <a:gdLst>
                  <a:gd name="T0" fmla="*/ 21 h 21"/>
                  <a:gd name="T1" fmla="*/ 21 h 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cubicBezTo>
                      <a:pt x="0" y="18"/>
                      <a:pt x="0" y="0"/>
                      <a:pt x="0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Open Sans" panose="020B0606030504020204" pitchFamily="34" charset="0"/>
                </a:endParaRPr>
              </a:p>
            </p:txBody>
          </p:sp>
        </p:grpSp>
      </p:grpSp>
      <p:grpSp>
        <p:nvGrpSpPr>
          <p:cNvPr id="21" name="Groupe 20"/>
          <p:cNvGrpSpPr/>
          <p:nvPr/>
        </p:nvGrpSpPr>
        <p:grpSpPr>
          <a:xfrm>
            <a:off x="2442253" y="3905832"/>
            <a:ext cx="4603173" cy="1126462"/>
            <a:chOff x="1876922" y="4666936"/>
            <a:chExt cx="4603173" cy="1290551"/>
          </a:xfrm>
        </p:grpSpPr>
        <p:sp>
          <p:nvSpPr>
            <p:cNvPr id="22" name="ZoneTexte 21"/>
            <p:cNvSpPr txBox="1"/>
            <p:nvPr/>
          </p:nvSpPr>
          <p:spPr>
            <a:xfrm>
              <a:off x="2087259" y="4666936"/>
              <a:ext cx="4392836" cy="1290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fr-FR" sz="1400" b="1" dirty="0">
                  <a:solidFill>
                    <a:srgbClr val="00A58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MET À LEUR DISPOSITION</a:t>
              </a:r>
              <a:br>
                <a:rPr lang="fr-FR" sz="1400" b="1" dirty="0">
                  <a:solidFill>
                    <a:srgbClr val="00A58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</a:br>
              <a:r>
                <a:rPr lang="fr-FR" sz="1400" b="1" dirty="0">
                  <a:solidFill>
                    <a:srgbClr val="00A58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LES </a:t>
              </a:r>
              <a:r>
                <a:rPr lang="fr-FR" sz="1400" b="1" dirty="0" smtClean="0">
                  <a:solidFill>
                    <a:srgbClr val="00A58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FINANCEMENTS LES </a:t>
              </a:r>
              <a:r>
                <a:rPr lang="fr-FR" sz="1400" b="1" dirty="0">
                  <a:solidFill>
                    <a:srgbClr val="00A58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PLUS ADAPTÉS</a:t>
              </a:r>
              <a:r>
                <a:rPr lang="fr-FR" sz="1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/>
              </a:r>
              <a:br>
                <a:rPr lang="fr-FR" sz="1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</a:br>
              <a:r>
                <a:rPr lang="fr-FR" sz="1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À LEURS BESOINS (PRÊTS SOLIDAIRES, GARANTIES D’EMPRUNT, PRIMES…) </a:t>
              </a:r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1876922" y="4771758"/>
              <a:ext cx="0" cy="108108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/>
          <p:nvPr/>
        </p:nvGrpSpPr>
        <p:grpSpPr>
          <a:xfrm>
            <a:off x="7894460" y="2131497"/>
            <a:ext cx="2760754" cy="867930"/>
            <a:chOff x="8095624" y="2649223"/>
            <a:chExt cx="3162906" cy="994359"/>
          </a:xfrm>
        </p:grpSpPr>
        <p:sp>
          <p:nvSpPr>
            <p:cNvPr id="26" name="ZoneTexte 25"/>
            <p:cNvSpPr txBox="1"/>
            <p:nvPr/>
          </p:nvSpPr>
          <p:spPr>
            <a:xfrm>
              <a:off x="8249478" y="2649223"/>
              <a:ext cx="3009052" cy="99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fr-FR" sz="1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À </a:t>
              </a:r>
              <a:r>
                <a:rPr lang="fr-FR" sz="1400" b="1" dirty="0">
                  <a:solidFill>
                    <a:srgbClr val="00A58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TOUS LES STADES</a:t>
              </a:r>
              <a:r>
                <a:rPr lang="fr-FR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/>
              </a:r>
              <a:br>
                <a:rPr lang="fr-FR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</a:br>
              <a:r>
                <a:rPr lang="fr-FR" sz="1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 LA VIE</a:t>
              </a:r>
              <a:br>
                <a:rPr lang="fr-FR" sz="1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</a:br>
              <a:r>
                <a:rPr lang="fr-FR" sz="1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 LEUR </a:t>
              </a:r>
              <a:r>
                <a:rPr lang="fr-FR" sz="14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ENTREPRISE,</a:t>
              </a:r>
              <a:r>
                <a:rPr lang="fr-FR" sz="1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8095624" y="2717267"/>
              <a:ext cx="0" cy="82180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7879994" y="3866849"/>
            <a:ext cx="3263483" cy="867930"/>
            <a:chOff x="8095624" y="4825088"/>
            <a:chExt cx="3738867" cy="994359"/>
          </a:xfrm>
        </p:grpSpPr>
        <p:sp>
          <p:nvSpPr>
            <p:cNvPr id="30" name="ZoneTexte 29"/>
            <p:cNvSpPr txBox="1"/>
            <p:nvPr/>
          </p:nvSpPr>
          <p:spPr>
            <a:xfrm>
              <a:off x="8249478" y="4825088"/>
              <a:ext cx="3585013" cy="994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fr-FR" sz="14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ET LEUR PERMET </a:t>
              </a:r>
              <a:r>
                <a:rPr lang="fr-FR" sz="1400" b="1" dirty="0">
                  <a:solidFill>
                    <a:srgbClr val="00A58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D’ACCÉDER</a:t>
              </a:r>
              <a:br>
                <a:rPr lang="fr-FR" sz="1400" b="1" dirty="0">
                  <a:solidFill>
                    <a:srgbClr val="00A58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</a:br>
              <a:r>
                <a:rPr lang="fr-FR" sz="1400" b="1" dirty="0">
                  <a:solidFill>
                    <a:srgbClr val="00A58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À UN RÉSEAU D’ACTEURS ÉCONOMIQUES ET SOCIAUX.</a:t>
              </a:r>
            </a:p>
          </p:txBody>
        </p:sp>
        <p:cxnSp>
          <p:nvCxnSpPr>
            <p:cNvPr id="32" name="Connecteur droit 31"/>
            <p:cNvCxnSpPr/>
            <p:nvPr/>
          </p:nvCxnSpPr>
          <p:spPr>
            <a:xfrm>
              <a:off x="8095624" y="4913387"/>
              <a:ext cx="0" cy="78129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Graphique 10">
            <a:extLst>
              <a:ext uri="{FF2B5EF4-FFF2-40B4-BE49-F238E27FC236}">
                <a16:creationId xmlns:a16="http://schemas.microsoft.com/office/drawing/2014/main" xmlns="" id="{23B2B69F-03AC-4AF8-B605-B25A815FA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9605" y="4049978"/>
            <a:ext cx="556098" cy="556098"/>
          </a:xfrm>
          <a:prstGeom prst="rect">
            <a:avLst/>
          </a:prstGeom>
        </p:spPr>
      </p:pic>
      <p:pic>
        <p:nvPicPr>
          <p:cNvPr id="40" name="Graphique 92">
            <a:extLst>
              <a:ext uri="{FF2B5EF4-FFF2-40B4-BE49-F238E27FC236}">
                <a16:creationId xmlns:a16="http://schemas.microsoft.com/office/drawing/2014/main" xmlns="" id="{F8CB5D54-799F-45CC-92BA-D0037378B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140166" y="2298983"/>
            <a:ext cx="547627" cy="547627"/>
          </a:xfrm>
          <a:prstGeom prst="rect">
            <a:avLst/>
          </a:prstGeom>
        </p:spPr>
      </p:pic>
      <p:pic>
        <p:nvPicPr>
          <p:cNvPr id="41" name="Graphique 86">
            <a:extLst>
              <a:ext uri="{FF2B5EF4-FFF2-40B4-BE49-F238E27FC236}">
                <a16:creationId xmlns:a16="http://schemas.microsoft.com/office/drawing/2014/main" xmlns="" id="{225756BD-332D-4613-90CE-B9738E0E443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418050" y="4191014"/>
            <a:ext cx="556098" cy="556098"/>
          </a:xfrm>
          <a:prstGeom prst="rect">
            <a:avLst/>
          </a:prstGeom>
        </p:spPr>
      </p:pic>
      <p:pic>
        <p:nvPicPr>
          <p:cNvPr id="42" name="Graphique 7">
            <a:extLst>
              <a:ext uri="{FF2B5EF4-FFF2-40B4-BE49-F238E27FC236}">
                <a16:creationId xmlns:a16="http://schemas.microsoft.com/office/drawing/2014/main" xmlns="" id="{5A67C8F4-ADEE-43A1-B32F-C6D52B4CDD3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7731" y="2332930"/>
            <a:ext cx="712666" cy="71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82" y="1417339"/>
            <a:ext cx="4021501" cy="365591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F20ACE1C-3C83-471A-961A-F691BDDB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75"/>
            <a:ext cx="10515600" cy="556945"/>
          </a:xfrm>
        </p:spPr>
        <p:txBody>
          <a:bodyPr/>
          <a:lstStyle/>
          <a:p>
            <a:r>
              <a:rPr lang="fr-FR" i="0" dirty="0">
                <a:latin typeface="Century Gothic" panose="020B0502020202020204" pitchFamily="34" charset="0"/>
              </a:rPr>
              <a:t>FRANCE ACTIVE</a:t>
            </a:r>
            <a:br>
              <a:rPr lang="fr-FR" i="0" dirty="0">
                <a:latin typeface="Century Gothic" panose="020B0502020202020204" pitchFamily="34" charset="0"/>
              </a:rPr>
            </a:br>
            <a:endParaRPr lang="fr-FR" sz="2400" i="0" dirty="0">
              <a:solidFill>
                <a:srgbClr val="000000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4294967295"/>
          </p:nvPr>
        </p:nvSpPr>
        <p:spPr>
          <a:xfrm>
            <a:off x="1304445" y="2794643"/>
            <a:ext cx="5157849" cy="927100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fr-FR" sz="2000" b="1" dirty="0" smtClean="0">
                <a:solidFill>
                  <a:srgbClr val="00A58D"/>
                </a:solidFill>
              </a:rPr>
              <a:t>Des professionnels </a:t>
            </a:r>
            <a:r>
              <a:rPr lang="fr-FR" sz="2000" dirty="0" smtClean="0">
                <a:solidFill>
                  <a:schemeClr val="tx1"/>
                </a:solidFill>
              </a:rPr>
              <a:t>au plus proche des entrepreneurs</a:t>
            </a:r>
          </a:p>
          <a:p>
            <a:pPr marL="0" indent="0" algn="l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b="1" dirty="0">
                <a:solidFill>
                  <a:srgbClr val="00A58D"/>
                </a:solidFill>
              </a:rPr>
              <a:t>42 Associations </a:t>
            </a:r>
            <a:r>
              <a:rPr lang="fr-FR" sz="2000" b="1" dirty="0" smtClean="0">
                <a:solidFill>
                  <a:srgbClr val="00A58D"/>
                </a:solidFill>
              </a:rPr>
              <a:t>territoriales </a:t>
            </a:r>
            <a:r>
              <a:rPr lang="fr-FR" sz="2000" dirty="0"/>
              <a:t>réparties sur tout le territoire, au plus proche des enjeux économiques et </a:t>
            </a:r>
            <a:r>
              <a:rPr lang="fr-FR" sz="2000" dirty="0" smtClean="0"/>
              <a:t>sociaux</a:t>
            </a:r>
          </a:p>
          <a:p>
            <a:pPr marL="0" indent="0">
              <a:buNone/>
            </a:pPr>
            <a:endParaRPr lang="fr-FR" sz="2000" b="1" dirty="0">
              <a:solidFill>
                <a:srgbClr val="00A58D"/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rgbClr val="00A58D"/>
                </a:solidFill>
              </a:rPr>
              <a:t>650 salariés</a:t>
            </a:r>
          </a:p>
          <a:p>
            <a:pPr marL="0" indent="0" algn="l">
              <a:buNone/>
            </a:pPr>
            <a:endParaRPr lang="fr-FR" sz="2000" dirty="0"/>
          </a:p>
          <a:p>
            <a:pPr marL="0" indent="0" algn="l">
              <a:buNone/>
            </a:pPr>
            <a:r>
              <a:rPr lang="fr-FR" sz="2000" b="1" dirty="0" smtClean="0">
                <a:solidFill>
                  <a:srgbClr val="00A58D"/>
                </a:solidFill>
              </a:rPr>
              <a:t>2500 bénévoles</a:t>
            </a:r>
          </a:p>
          <a:p>
            <a:pPr marL="0" indent="0" algn="l">
              <a:buNone/>
            </a:pP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263" y="5563402"/>
            <a:ext cx="3204413" cy="12945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0024">
            <a:off x="880000" y="5285570"/>
            <a:ext cx="323723" cy="2799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75658" y="1606108"/>
            <a:ext cx="4500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Un réseau national impliqué localement </a:t>
            </a:r>
            <a:endParaRPr lang="fr-FR" sz="2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0024">
            <a:off x="821618" y="6138179"/>
            <a:ext cx="359422" cy="3108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0024">
            <a:off x="800160" y="1941793"/>
            <a:ext cx="359422" cy="31087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0024">
            <a:off x="879172" y="3987057"/>
            <a:ext cx="359422" cy="31087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0024">
            <a:off x="847506" y="2918689"/>
            <a:ext cx="359422" cy="3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20ACE1C-3C83-471A-961A-F691BDDB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75"/>
            <a:ext cx="10515600" cy="556945"/>
          </a:xfrm>
        </p:spPr>
        <p:txBody>
          <a:bodyPr/>
          <a:lstStyle/>
          <a:p>
            <a:r>
              <a:rPr lang="fr-FR" i="0" dirty="0">
                <a:latin typeface="Century Gothic" panose="020B0502020202020204" pitchFamily="34" charset="0"/>
              </a:rPr>
              <a:t>FRANCE ACTIVE</a:t>
            </a:r>
            <a:br>
              <a:rPr lang="fr-FR" i="0" dirty="0">
                <a:latin typeface="Century Gothic" panose="020B0502020202020204" pitchFamily="34" charset="0"/>
              </a:rPr>
            </a:br>
            <a:r>
              <a:rPr lang="fr-FR" sz="2400" i="0" dirty="0">
                <a:solidFill>
                  <a:srgbClr val="000000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Chiffres clés 2018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462" y="1054268"/>
            <a:ext cx="5913912" cy="54564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3402"/>
            <a:ext cx="3204413" cy="12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8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996" y="173524"/>
            <a:ext cx="2452924" cy="150809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xmlns="" id="{FB4AE8E0-492E-42CE-BA99-F7294278BA21}"/>
              </a:ext>
            </a:extLst>
          </p:cNvPr>
          <p:cNvSpPr txBox="1">
            <a:spLocks/>
          </p:cNvSpPr>
          <p:nvPr/>
        </p:nvSpPr>
        <p:spPr>
          <a:xfrm>
            <a:off x="864914" y="997572"/>
            <a:ext cx="11119261" cy="13680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1" kern="1200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spc="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>
              <a:spcAft>
                <a:spcPts val="2400"/>
              </a:spcAft>
              <a:buBlip>
                <a:blip r:embed="rId4"/>
              </a:buBlip>
            </a:pPr>
            <a:r>
              <a:rPr lang="fr-FR" sz="200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 </a:t>
            </a:r>
            <a:r>
              <a:rPr lang="fr-FR" sz="2000" i="0" spc="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création </a:t>
            </a:r>
            <a:r>
              <a:rPr lang="fr-FR" sz="2000" b="0" i="0" spc="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2000" b="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2004</a:t>
            </a:r>
          </a:p>
          <a:p>
            <a:pPr marL="342900" indent="-342900" algn="l">
              <a:spcAft>
                <a:spcPts val="2400"/>
              </a:spcAft>
              <a:buBlip>
                <a:blip r:embed="rId4"/>
              </a:buBlip>
            </a:pPr>
            <a:r>
              <a:rPr lang="fr-FR" sz="2000" b="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association affiliée au mouvement France Active depuis sa création</a:t>
            </a:r>
          </a:p>
          <a:p>
            <a:pPr marL="342900" indent="-342900" algn="l">
              <a:spcAft>
                <a:spcPts val="2400"/>
              </a:spcAft>
              <a:buBlip>
                <a:blip r:embed="rId4"/>
              </a:buBlip>
            </a:pPr>
            <a:r>
              <a:rPr lang="fr-FR" sz="2000" b="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2019, Lorraine Active devient </a:t>
            </a:r>
            <a:r>
              <a:rPr lang="fr-FR" sz="2000" i="0" spc="100" dirty="0" smtClean="0">
                <a:solidFill>
                  <a:srgbClr val="00A58D"/>
                </a:solidFill>
                <a:latin typeface="+mn-lt"/>
                <a:ea typeface="+mn-ea"/>
                <a:cs typeface="+mn-cs"/>
              </a:rPr>
              <a:t>France Active Lorraine</a:t>
            </a:r>
          </a:p>
          <a:p>
            <a:pPr marL="342900" indent="-342900" algn="l">
              <a:spcAft>
                <a:spcPts val="2400"/>
              </a:spcAft>
              <a:buBlip>
                <a:blip r:embed="rId4"/>
              </a:buBlip>
            </a:pPr>
            <a:r>
              <a:rPr lang="fr-FR" sz="2000" b="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 valeurs fondatrices : </a:t>
            </a:r>
            <a:r>
              <a:rPr lang="fr-FR" sz="2000" i="0" spc="100" dirty="0" smtClean="0">
                <a:solidFill>
                  <a:srgbClr val="00A58D"/>
                </a:solidFill>
                <a:latin typeface="+mn-lt"/>
                <a:ea typeface="+mn-ea"/>
                <a:cs typeface="+mn-cs"/>
              </a:rPr>
              <a:t>EMPLOI &gt;&gt;&gt; DEVELOPPEMENT LOCAL &gt;&gt;&gt; FINANCE SOLIDAIRE</a:t>
            </a:r>
          </a:p>
          <a:p>
            <a:pPr marL="342900" indent="-342900" algn="l">
              <a:spcAft>
                <a:spcPts val="2400"/>
              </a:spcAft>
              <a:buBlip>
                <a:blip r:embed="rId4"/>
              </a:buBlip>
            </a:pPr>
            <a:r>
              <a:rPr lang="fr-FR" sz="2000" b="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</a:t>
            </a:r>
            <a:r>
              <a:rPr lang="fr-FR" sz="200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acteur régional reconnu </a:t>
            </a:r>
            <a:r>
              <a:rPr lang="fr-FR" sz="2000" b="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mobilisé en faveur :</a:t>
            </a:r>
          </a:p>
          <a:p>
            <a:pPr marL="800100" lvl="1" indent="-342900">
              <a:spcAft>
                <a:spcPts val="2400"/>
              </a:spcAft>
              <a:buBlip>
                <a:blip r:embed="rId4"/>
              </a:buBlip>
            </a:pPr>
            <a:r>
              <a:rPr lang="fr-FR" spc="100" dirty="0" smtClean="0"/>
              <a:t>Du développement d’une économie plus inclusive et plus durable</a:t>
            </a:r>
          </a:p>
          <a:p>
            <a:pPr marL="800100" lvl="1" indent="-342900">
              <a:spcAft>
                <a:spcPts val="2400"/>
              </a:spcAft>
              <a:buBlip>
                <a:blip r:embed="rId4"/>
              </a:buBlip>
            </a:pPr>
            <a:r>
              <a:rPr lang="fr-FR" b="0" i="0" spc="100" dirty="0" smtClean="0">
                <a:solidFill>
                  <a:schemeClr val="tx1"/>
                </a:solidFill>
              </a:rPr>
              <a:t>De l’accompagnement des entrepreneurs qui agissent pour favoriser le développement des territoires et ce leurs habitants</a:t>
            </a:r>
            <a:endParaRPr lang="fr-FR" spc="1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622" y="298586"/>
            <a:ext cx="2036553" cy="601109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F20ACE1C-3C83-471A-961A-F691BDDB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14" y="198279"/>
            <a:ext cx="10515600" cy="556945"/>
          </a:xfrm>
        </p:spPr>
        <p:txBody>
          <a:bodyPr/>
          <a:lstStyle/>
          <a:p>
            <a:r>
              <a:rPr lang="fr-FR" i="0" dirty="0" smtClean="0">
                <a:latin typeface="Century Gothic" panose="020B0502020202020204" pitchFamily="34" charset="0"/>
              </a:rPr>
              <a:t>FRANCE ACTIVE LORRAINE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fr-FR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endParaRPr lang="fr-FR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3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FB4AE8E0-492E-42CE-BA99-F7294278BA21}"/>
              </a:ext>
            </a:extLst>
          </p:cNvPr>
          <p:cNvSpPr txBox="1">
            <a:spLocks/>
          </p:cNvSpPr>
          <p:nvPr/>
        </p:nvSpPr>
        <p:spPr>
          <a:xfrm>
            <a:off x="705587" y="2011837"/>
            <a:ext cx="6146475" cy="33083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1" kern="1200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spc="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>
              <a:spcAft>
                <a:spcPts val="2400"/>
              </a:spcAft>
              <a:buBlip>
                <a:blip r:embed="rId3"/>
              </a:buBlip>
            </a:pPr>
            <a:r>
              <a:rPr lang="fr-FR" sz="200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Effectif</a:t>
            </a:r>
            <a:r>
              <a:rPr lang="fr-FR" sz="2000" b="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000" b="0" i="0" spc="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2000" b="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salariés</a:t>
            </a:r>
          </a:p>
          <a:p>
            <a:pPr marL="342900" indent="-342900" algn="l">
              <a:spcAft>
                <a:spcPts val="2400"/>
              </a:spcAft>
              <a:buBlip>
                <a:blip r:embed="rId3"/>
              </a:buBlip>
            </a:pPr>
            <a:r>
              <a:rPr lang="fr-FR" sz="200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quarantaine </a:t>
            </a:r>
            <a:r>
              <a:rPr lang="fr-FR" sz="2000" b="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bénévoles</a:t>
            </a:r>
            <a:endParaRPr lang="fr-FR" sz="2000" b="0" i="0" spc="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>
              <a:spcAft>
                <a:spcPts val="2400"/>
              </a:spcAft>
              <a:buBlip>
                <a:blip r:embed="rId3"/>
              </a:buBlip>
            </a:pPr>
            <a:r>
              <a:rPr lang="fr-FR" sz="200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Comité de décision </a:t>
            </a:r>
            <a:r>
              <a:rPr lang="fr-FR" sz="2000" i="0" spc="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composé d’experts </a:t>
            </a:r>
            <a:r>
              <a:rPr lang="fr-FR" sz="2000" b="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(banques, experts comptables, chambres consulaires, collectivités, personnes qualifiées…)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622" y="298586"/>
            <a:ext cx="2036553" cy="601109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F20ACE1C-3C83-471A-961A-F691BDDB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14" y="198279"/>
            <a:ext cx="10515600" cy="556945"/>
          </a:xfrm>
        </p:spPr>
        <p:txBody>
          <a:bodyPr/>
          <a:lstStyle/>
          <a:p>
            <a:r>
              <a:rPr lang="fr-FR" i="0" dirty="0" smtClean="0">
                <a:latin typeface="Century Gothic" panose="020B0502020202020204" pitchFamily="34" charset="0"/>
              </a:rPr>
              <a:t>FRANCE ACTIVE LORRAINE</a:t>
            </a:r>
            <a:br>
              <a:rPr lang="fr-FR" i="0" dirty="0" smtClean="0">
                <a:latin typeface="Century Gothic" panose="020B0502020202020204" pitchFamily="34" charset="0"/>
              </a:rPr>
            </a:br>
            <a:r>
              <a:rPr lang="fr-FR" i="0" dirty="0">
                <a:latin typeface="Century Gothic" panose="020B0502020202020204" pitchFamily="34" charset="0"/>
              </a:rPr>
              <a:t/>
            </a:r>
            <a:br>
              <a:rPr lang="fr-FR" i="0" dirty="0">
                <a:latin typeface="Century Gothic" panose="020B0502020202020204" pitchFamily="34" charset="0"/>
              </a:rPr>
            </a:br>
            <a:r>
              <a:rPr lang="fr-FR" i="0" dirty="0" smtClean="0">
                <a:latin typeface="Century Gothic" panose="020B0502020202020204" pitchFamily="34" charset="0"/>
              </a:rPr>
              <a:t>						</a:t>
            </a:r>
            <a:r>
              <a:rPr lang="fr-FR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Son organisation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fr-FR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endParaRPr lang="fr-FR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62" y="2118490"/>
            <a:ext cx="4650000" cy="30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xmlns="" id="{FB4AE8E0-492E-42CE-BA99-F7294278BA21}"/>
              </a:ext>
            </a:extLst>
          </p:cNvPr>
          <p:cNvSpPr txBox="1">
            <a:spLocks/>
          </p:cNvSpPr>
          <p:nvPr/>
        </p:nvSpPr>
        <p:spPr>
          <a:xfrm>
            <a:off x="658086" y="2195905"/>
            <a:ext cx="6752117" cy="33083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1" kern="1200" spc="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spc="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>
              <a:spcAft>
                <a:spcPts val="2400"/>
              </a:spcAft>
              <a:buBlip>
                <a:blip r:embed="rId3"/>
              </a:buBlip>
            </a:pPr>
            <a:r>
              <a:rPr lang="fr-FR" sz="200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L’expertise des demandes d’accompagnement et de financement</a:t>
            </a:r>
            <a:endParaRPr lang="fr-FR" sz="2000" b="0" i="0" spc="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>
              <a:spcAft>
                <a:spcPts val="2400"/>
              </a:spcAft>
              <a:buBlip>
                <a:blip r:embed="rId3"/>
              </a:buBlip>
            </a:pPr>
            <a:r>
              <a:rPr lang="fr-FR" sz="200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mobilisation d’outils financiers </a:t>
            </a:r>
          </a:p>
          <a:p>
            <a:pPr marL="342900" indent="-342900" algn="l">
              <a:spcAft>
                <a:spcPts val="2400"/>
              </a:spcAft>
              <a:buBlip>
                <a:blip r:embed="rId3"/>
              </a:buBlip>
            </a:pPr>
            <a:r>
              <a:rPr lang="fr-FR" sz="2000" i="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outils d’accompagnement spécifiques : </a:t>
            </a:r>
            <a:r>
              <a:rPr lang="fr-FR" sz="2000" i="0" spc="100" dirty="0" smtClean="0">
                <a:solidFill>
                  <a:srgbClr val="00A58D"/>
                </a:solidFill>
                <a:latin typeface="+mn-lt"/>
                <a:ea typeface="+mn-ea"/>
                <a:cs typeface="+mn-cs"/>
              </a:rPr>
              <a:t>Dispositif Local d’Accompagnement , Fabrique à utilité sociale</a:t>
            </a:r>
            <a:endParaRPr lang="fr-FR" sz="2000" b="0" i="0" spc="100" dirty="0">
              <a:solidFill>
                <a:srgbClr val="00A58D"/>
              </a:solidFill>
              <a:latin typeface="+mn-lt"/>
              <a:ea typeface="+mn-ea"/>
              <a:cs typeface="+mn-cs"/>
            </a:endParaRPr>
          </a:p>
          <a:p>
            <a:pPr algn="l">
              <a:spcAft>
                <a:spcPts val="2400"/>
              </a:spcAft>
            </a:pPr>
            <a:endParaRPr lang="fr-FR" sz="2000" i="0" spc="1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622" y="298586"/>
            <a:ext cx="2036553" cy="601109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F20ACE1C-3C83-471A-961A-F691BDDB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14" y="198279"/>
            <a:ext cx="10515600" cy="556945"/>
          </a:xfrm>
        </p:spPr>
        <p:txBody>
          <a:bodyPr/>
          <a:lstStyle/>
          <a:p>
            <a:r>
              <a:rPr lang="fr-FR" i="0" dirty="0" smtClean="0">
                <a:latin typeface="Century Gothic" panose="020B0502020202020204" pitchFamily="34" charset="0"/>
              </a:rPr>
              <a:t>FRANCE ACTIVE LORRAINE</a:t>
            </a:r>
            <a:br>
              <a:rPr lang="fr-FR" i="0" dirty="0" smtClean="0">
                <a:latin typeface="Century Gothic" panose="020B0502020202020204" pitchFamily="34" charset="0"/>
              </a:rPr>
            </a:br>
            <a:r>
              <a:rPr lang="fr-FR" i="0" dirty="0">
                <a:latin typeface="Century Gothic" panose="020B0502020202020204" pitchFamily="34" charset="0"/>
              </a:rPr>
              <a:t/>
            </a:r>
            <a:br>
              <a:rPr lang="fr-FR" i="0" dirty="0">
                <a:latin typeface="Century Gothic" panose="020B0502020202020204" pitchFamily="34" charset="0"/>
              </a:rPr>
            </a:br>
            <a:r>
              <a:rPr lang="fr-FR" i="0" dirty="0" smtClean="0">
                <a:latin typeface="Century Gothic" panose="020B0502020202020204" pitchFamily="34" charset="0"/>
              </a:rPr>
              <a:t>						</a:t>
            </a:r>
            <a:r>
              <a:rPr lang="fr-FR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Ses métiers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fr-FR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endParaRPr lang="fr-FR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62" y="2593729"/>
            <a:ext cx="3781597" cy="25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xmlns="" id="{497A03E3-5649-4ACD-8373-05D3D4A50B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99" r="22999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F01411A3-00A4-463B-9740-BD97E5258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044" y="3418681"/>
            <a:ext cx="5177402" cy="556641"/>
          </a:xfrm>
        </p:spPr>
        <p:txBody>
          <a:bodyPr/>
          <a:lstStyle/>
          <a:p>
            <a:r>
              <a:rPr lang="fr-FR" dirty="0" smtClean="0"/>
              <a:t>Notre offre de services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1679B7-F39E-4A4F-BADD-B5430F5BF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9A0F23E-9D30-4430-B685-8470F1890C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196" y="6294224"/>
            <a:ext cx="1561592" cy="4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France Active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00A58D"/>
      </a:accent1>
      <a:accent2>
        <a:srgbClr val="E0AD00"/>
      </a:accent2>
      <a:accent3>
        <a:srgbClr val="ED6C71"/>
      </a:accent3>
      <a:accent4>
        <a:srgbClr val="4054A1"/>
      </a:accent4>
      <a:accent5>
        <a:srgbClr val="27AAE1"/>
      </a:accent5>
      <a:accent6>
        <a:srgbClr val="083050"/>
      </a:accent6>
      <a:hlink>
        <a:srgbClr val="0563C1"/>
      </a:hlink>
      <a:folHlink>
        <a:srgbClr val="954F72"/>
      </a:folHlink>
    </a:clrScheme>
    <a:fontScheme name="France Active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France Active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00A58D"/>
      </a:accent1>
      <a:accent2>
        <a:srgbClr val="E0AD00"/>
      </a:accent2>
      <a:accent3>
        <a:srgbClr val="ED6C71"/>
      </a:accent3>
      <a:accent4>
        <a:srgbClr val="4054A1"/>
      </a:accent4>
      <a:accent5>
        <a:srgbClr val="27AAE1"/>
      </a:accent5>
      <a:accent6>
        <a:srgbClr val="083050"/>
      </a:accent6>
      <a:hlink>
        <a:srgbClr val="0563C1"/>
      </a:hlink>
      <a:folHlink>
        <a:srgbClr val="954F72"/>
      </a:folHlink>
    </a:clrScheme>
    <a:fontScheme name="France Active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Thème Office">
  <a:themeElements>
    <a:clrScheme name="France Active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00A58D"/>
      </a:accent1>
      <a:accent2>
        <a:srgbClr val="E0AD00"/>
      </a:accent2>
      <a:accent3>
        <a:srgbClr val="ED6C71"/>
      </a:accent3>
      <a:accent4>
        <a:srgbClr val="4054A1"/>
      </a:accent4>
      <a:accent5>
        <a:srgbClr val="27AAE1"/>
      </a:accent5>
      <a:accent6>
        <a:srgbClr val="083050"/>
      </a:accent6>
      <a:hlink>
        <a:srgbClr val="0563C1"/>
      </a:hlink>
      <a:folHlink>
        <a:srgbClr val="954F72"/>
      </a:folHlink>
    </a:clrScheme>
    <a:fontScheme name="France Active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13274</TotalTime>
  <Words>1018</Words>
  <Application>Microsoft Office PowerPoint</Application>
  <PresentationFormat>Personnalisé</PresentationFormat>
  <Paragraphs>167</Paragraphs>
  <Slides>25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Century Gothic</vt:lpstr>
      <vt:lpstr>Open Sans</vt:lpstr>
      <vt:lpstr>Calibri</vt:lpstr>
      <vt:lpstr>Graphen Light</vt:lpstr>
      <vt:lpstr>Bookman Old Style</vt:lpstr>
      <vt:lpstr>Thème Office</vt:lpstr>
      <vt:lpstr>1_Thème Office</vt:lpstr>
      <vt:lpstr>10_Thème Office</vt:lpstr>
      <vt:lpstr>  </vt:lpstr>
      <vt:lpstr>Le mouvement France Active</vt:lpstr>
      <vt:lpstr>DEPUIS 30 ANS,  FRANCE ACTIVE: LE MOUVEMENT DES ENTREPRENEURS ENGAGÉS</vt:lpstr>
      <vt:lpstr>FRANCE ACTIVE </vt:lpstr>
      <vt:lpstr>FRANCE ACTIVE Chiffres clés 2018</vt:lpstr>
      <vt:lpstr>FRANCE ACTIVE LORRAINE  </vt:lpstr>
      <vt:lpstr>FRANCE ACTIVE LORRAINE        Son organisation  </vt:lpstr>
      <vt:lpstr>FRANCE ACTIVE LORRAINE        Ses métiers  </vt:lpstr>
      <vt:lpstr>Notre offre de services</vt:lpstr>
      <vt:lpstr>Présentation PowerPoint</vt:lpstr>
      <vt:lpstr>Une offre de services  pour les entrepreneurs engagés</vt:lpstr>
      <vt:lpstr>Présentation PowerPoint</vt:lpstr>
      <vt:lpstr>Les garanties</vt:lpstr>
      <vt:lpstr>Le Champ d’intervention</vt:lpstr>
      <vt:lpstr>Présentation PowerPoint</vt:lpstr>
      <vt:lpstr>Présentation PowerPoint</vt:lpstr>
      <vt:lpstr>Les prêts</vt:lpstr>
      <vt:lpstr>Présentation PowerPoint</vt:lpstr>
      <vt:lpstr>Les subventions</vt:lpstr>
      <vt:lpstr>Présentation PowerPoint</vt:lpstr>
      <vt:lpstr>Nos autres dispositifs d’accompagnement</vt:lpstr>
      <vt:lpstr>Des outils d’accompagnement dédiés aux structures de l’ESS    Les dispositifs Locaux d’accompagnement </vt:lpstr>
      <vt:lpstr>Avec le soutien financier de :</vt:lpstr>
      <vt:lpstr>Des exemples de soutiens de projets portés par des structures sanitaires, sociales et médico-sociales associatives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Montarello</dc:creator>
  <cp:lastModifiedBy>Dominique BERGE</cp:lastModifiedBy>
  <cp:revision>306</cp:revision>
  <cp:lastPrinted>2019-11-18T14:41:43Z</cp:lastPrinted>
  <dcterms:created xsi:type="dcterms:W3CDTF">2017-11-23T10:12:04Z</dcterms:created>
  <dcterms:modified xsi:type="dcterms:W3CDTF">2019-11-20T15:27:11Z</dcterms:modified>
</cp:coreProperties>
</file>