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305" r:id="rId6"/>
    <p:sldId id="260" r:id="rId7"/>
    <p:sldId id="287" r:id="rId8"/>
    <p:sldId id="261" r:id="rId9"/>
    <p:sldId id="262" r:id="rId10"/>
    <p:sldId id="263" r:id="rId11"/>
    <p:sldId id="300" r:id="rId12"/>
    <p:sldId id="301" r:id="rId13"/>
    <p:sldId id="303" r:id="rId14"/>
    <p:sldId id="264" r:id="rId15"/>
    <p:sldId id="288" r:id="rId16"/>
    <p:sldId id="289" r:id="rId17"/>
    <p:sldId id="266" r:id="rId18"/>
    <p:sldId id="294" r:id="rId19"/>
    <p:sldId id="269" r:id="rId20"/>
    <p:sldId id="271" r:id="rId21"/>
    <p:sldId id="272" r:id="rId22"/>
    <p:sldId id="275"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8EE"/>
    <a:srgbClr val="12744C"/>
    <a:srgbClr val="F3F8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5CD7AB-3BB4-4581-AA15-A24B637F9DDD}" v="30" dt="2020-10-06T08:49:41.108"/>
    <p1510:client id="{F3152C2A-0C0F-4932-9EA4-09F0F9BA78B6}" v="86" dt="2020-10-08T06:03:01.6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xime CHOMETON" userId="S::m.chometon@uriopss-grandest.fr::b3dee7b4-33dc-453a-a239-681ccb4eea99" providerId="AD" clId="Web-{E25CD7AB-3BB4-4581-AA15-A24B637F9DDD}"/>
    <pc:docChg chg="addSld delSld modSld">
      <pc:chgData name="Maxime CHOMETON" userId="S::m.chometon@uriopss-grandest.fr::b3dee7b4-33dc-453a-a239-681ccb4eea99" providerId="AD" clId="Web-{E25CD7AB-3BB4-4581-AA15-A24B637F9DDD}" dt="2020-10-06T08:49:41.108" v="28"/>
      <pc:docMkLst>
        <pc:docMk/>
      </pc:docMkLst>
      <pc:sldChg chg="modSp del">
        <pc:chgData name="Maxime CHOMETON" userId="S::m.chometon@uriopss-grandest.fr::b3dee7b4-33dc-453a-a239-681ccb4eea99" providerId="AD" clId="Web-{E25CD7AB-3BB4-4581-AA15-A24B637F9DDD}" dt="2020-10-06T08:47:48.450" v="2"/>
        <pc:sldMkLst>
          <pc:docMk/>
          <pc:sldMk cId="3273398269" sldId="258"/>
        </pc:sldMkLst>
        <pc:spChg chg="mod">
          <ac:chgData name="Maxime CHOMETON" userId="S::m.chometon@uriopss-grandest.fr::b3dee7b4-33dc-453a-a239-681ccb4eea99" providerId="AD" clId="Web-{E25CD7AB-3BB4-4581-AA15-A24B637F9DDD}" dt="2020-10-06T08:47:36.856" v="1" actId="20577"/>
          <ac:spMkLst>
            <pc:docMk/>
            <pc:sldMk cId="3273398269" sldId="258"/>
            <ac:spMk id="14" creationId="{00000000-0000-0000-0000-000000000000}"/>
          </ac:spMkLst>
        </pc:spChg>
      </pc:sldChg>
      <pc:sldChg chg="add del">
        <pc:chgData name="Maxime CHOMETON" userId="S::m.chometon@uriopss-grandest.fr::b3dee7b4-33dc-453a-a239-681ccb4eea99" providerId="AD" clId="Web-{E25CD7AB-3BB4-4581-AA15-A24B637F9DDD}" dt="2020-10-06T08:49:23.889" v="22"/>
        <pc:sldMkLst>
          <pc:docMk/>
          <pc:sldMk cId="1827813085" sldId="273"/>
        </pc:sldMkLst>
      </pc:sldChg>
      <pc:sldChg chg="add del">
        <pc:chgData name="Maxime CHOMETON" userId="S::m.chometon@uriopss-grandest.fr::b3dee7b4-33dc-453a-a239-681ccb4eea99" providerId="AD" clId="Web-{E25CD7AB-3BB4-4581-AA15-A24B637F9DDD}" dt="2020-10-06T08:49:25.076" v="23"/>
        <pc:sldMkLst>
          <pc:docMk/>
          <pc:sldMk cId="2849776401" sldId="274"/>
        </pc:sldMkLst>
      </pc:sldChg>
      <pc:sldChg chg="add del">
        <pc:chgData name="Maxime CHOMETON" userId="S::m.chometon@uriopss-grandest.fr::b3dee7b4-33dc-453a-a239-681ccb4eea99" providerId="AD" clId="Web-{E25CD7AB-3BB4-4581-AA15-A24B637F9DDD}" dt="2020-10-06T08:49:26.311" v="24"/>
        <pc:sldMkLst>
          <pc:docMk/>
          <pc:sldMk cId="1719643043" sldId="275"/>
        </pc:sldMkLst>
      </pc:sldChg>
      <pc:sldChg chg="del">
        <pc:chgData name="Maxime CHOMETON" userId="S::m.chometon@uriopss-grandest.fr::b3dee7b4-33dc-453a-a239-681ccb4eea99" providerId="AD" clId="Web-{E25CD7AB-3BB4-4581-AA15-A24B637F9DDD}" dt="2020-10-06T08:48:50.920" v="3"/>
        <pc:sldMkLst>
          <pc:docMk/>
          <pc:sldMk cId="3713215892" sldId="276"/>
        </pc:sldMkLst>
      </pc:sldChg>
      <pc:sldChg chg="del">
        <pc:chgData name="Maxime CHOMETON" userId="S::m.chometon@uriopss-grandest.fr::b3dee7b4-33dc-453a-a239-681ccb4eea99" providerId="AD" clId="Web-{E25CD7AB-3BB4-4581-AA15-A24B637F9DDD}" dt="2020-10-06T08:49:04.170" v="7"/>
        <pc:sldMkLst>
          <pc:docMk/>
          <pc:sldMk cId="4080012336" sldId="279"/>
        </pc:sldMkLst>
      </pc:sldChg>
      <pc:sldChg chg="del">
        <pc:chgData name="Maxime CHOMETON" userId="S::m.chometon@uriopss-grandest.fr::b3dee7b4-33dc-453a-a239-681ccb4eea99" providerId="AD" clId="Web-{E25CD7AB-3BB4-4581-AA15-A24B637F9DDD}" dt="2020-10-06T08:49:05.717" v="8"/>
        <pc:sldMkLst>
          <pc:docMk/>
          <pc:sldMk cId="795726351" sldId="280"/>
        </pc:sldMkLst>
      </pc:sldChg>
      <pc:sldChg chg="del">
        <pc:chgData name="Maxime CHOMETON" userId="S::m.chometon@uriopss-grandest.fr::b3dee7b4-33dc-453a-a239-681ccb4eea99" providerId="AD" clId="Web-{E25CD7AB-3BB4-4581-AA15-A24B637F9DDD}" dt="2020-10-06T08:49:07.529" v="9"/>
        <pc:sldMkLst>
          <pc:docMk/>
          <pc:sldMk cId="225213845" sldId="281"/>
        </pc:sldMkLst>
      </pc:sldChg>
      <pc:sldChg chg="del">
        <pc:chgData name="Maxime CHOMETON" userId="S::m.chometon@uriopss-grandest.fr::b3dee7b4-33dc-453a-a239-681ccb4eea99" providerId="AD" clId="Web-{E25CD7AB-3BB4-4581-AA15-A24B637F9DDD}" dt="2020-10-06T08:49:09.436" v="10"/>
        <pc:sldMkLst>
          <pc:docMk/>
          <pc:sldMk cId="300537006" sldId="282"/>
        </pc:sldMkLst>
      </pc:sldChg>
      <pc:sldChg chg="del">
        <pc:chgData name="Maxime CHOMETON" userId="S::m.chometon@uriopss-grandest.fr::b3dee7b4-33dc-453a-a239-681ccb4eea99" providerId="AD" clId="Web-{E25CD7AB-3BB4-4581-AA15-A24B637F9DDD}" dt="2020-10-06T08:49:10.076" v="11"/>
        <pc:sldMkLst>
          <pc:docMk/>
          <pc:sldMk cId="3295327489" sldId="284"/>
        </pc:sldMkLst>
      </pc:sldChg>
      <pc:sldChg chg="del">
        <pc:chgData name="Maxime CHOMETON" userId="S::m.chometon@uriopss-grandest.fr::b3dee7b4-33dc-453a-a239-681ccb4eea99" providerId="AD" clId="Web-{E25CD7AB-3BB4-4581-AA15-A24B637F9DDD}" dt="2020-10-06T08:49:11.232" v="13"/>
        <pc:sldMkLst>
          <pc:docMk/>
          <pc:sldMk cId="2549227210" sldId="285"/>
        </pc:sldMkLst>
      </pc:sldChg>
      <pc:sldChg chg="del">
        <pc:chgData name="Maxime CHOMETON" userId="S::m.chometon@uriopss-grandest.fr::b3dee7b4-33dc-453a-a239-681ccb4eea99" providerId="AD" clId="Web-{E25CD7AB-3BB4-4581-AA15-A24B637F9DDD}" dt="2020-10-06T08:49:00.529" v="6"/>
        <pc:sldMkLst>
          <pc:docMk/>
          <pc:sldMk cId="1570520224" sldId="291"/>
        </pc:sldMkLst>
      </pc:sldChg>
      <pc:sldChg chg="del">
        <pc:chgData name="Maxime CHOMETON" userId="S::m.chometon@uriopss-grandest.fr::b3dee7b4-33dc-453a-a239-681ccb4eea99" providerId="AD" clId="Web-{E25CD7AB-3BB4-4581-AA15-A24B637F9DDD}" dt="2020-10-06T08:48:58.717" v="5"/>
        <pc:sldMkLst>
          <pc:docMk/>
          <pc:sldMk cId="964783111" sldId="292"/>
        </pc:sldMkLst>
      </pc:sldChg>
      <pc:sldChg chg="del">
        <pc:chgData name="Maxime CHOMETON" userId="S::m.chometon@uriopss-grandest.fr::b3dee7b4-33dc-453a-a239-681ccb4eea99" providerId="AD" clId="Web-{E25CD7AB-3BB4-4581-AA15-A24B637F9DDD}" dt="2020-10-06T08:48:53.295" v="4"/>
        <pc:sldMkLst>
          <pc:docMk/>
          <pc:sldMk cId="3228604816" sldId="293"/>
        </pc:sldMkLst>
      </pc:sldChg>
      <pc:sldChg chg="del">
        <pc:chgData name="Maxime CHOMETON" userId="S::m.chometon@uriopss-grandest.fr::b3dee7b4-33dc-453a-a239-681ccb4eea99" providerId="AD" clId="Web-{E25CD7AB-3BB4-4581-AA15-A24B637F9DDD}" dt="2020-10-06T08:49:10.779" v="12"/>
        <pc:sldMkLst>
          <pc:docMk/>
          <pc:sldMk cId="3756327537" sldId="295"/>
        </pc:sldMkLst>
      </pc:sldChg>
      <pc:sldChg chg="del">
        <pc:chgData name="Maxime CHOMETON" userId="S::m.chometon@uriopss-grandest.fr::b3dee7b4-33dc-453a-a239-681ccb4eea99" providerId="AD" clId="Web-{E25CD7AB-3BB4-4581-AA15-A24B637F9DDD}" dt="2020-10-06T08:49:11.951" v="14"/>
        <pc:sldMkLst>
          <pc:docMk/>
          <pc:sldMk cId="2672956728" sldId="296"/>
        </pc:sldMkLst>
      </pc:sldChg>
      <pc:sldChg chg="del">
        <pc:chgData name="Maxime CHOMETON" userId="S::m.chometon@uriopss-grandest.fr::b3dee7b4-33dc-453a-a239-681ccb4eea99" providerId="AD" clId="Web-{E25CD7AB-3BB4-4581-AA15-A24B637F9DDD}" dt="2020-10-06T08:49:12.795" v="15"/>
        <pc:sldMkLst>
          <pc:docMk/>
          <pc:sldMk cId="621470362" sldId="297"/>
        </pc:sldMkLst>
      </pc:sldChg>
      <pc:sldChg chg="del">
        <pc:chgData name="Maxime CHOMETON" userId="S::m.chometon@uriopss-grandest.fr::b3dee7b4-33dc-453a-a239-681ccb4eea99" providerId="AD" clId="Web-{E25CD7AB-3BB4-4581-AA15-A24B637F9DDD}" dt="2020-10-06T08:49:12.967" v="16"/>
        <pc:sldMkLst>
          <pc:docMk/>
          <pc:sldMk cId="1349651787" sldId="298"/>
        </pc:sldMkLst>
      </pc:sldChg>
      <pc:sldChg chg="add del">
        <pc:chgData name="Maxime CHOMETON" userId="S::m.chometon@uriopss-grandest.fr::b3dee7b4-33dc-453a-a239-681ccb4eea99" providerId="AD" clId="Web-{E25CD7AB-3BB4-4581-AA15-A24B637F9DDD}" dt="2020-10-06T08:49:41.108" v="28"/>
        <pc:sldMkLst>
          <pc:docMk/>
          <pc:sldMk cId="3151774873" sldId="299"/>
        </pc:sldMkLst>
      </pc:sldChg>
      <pc:sldChg chg="add del">
        <pc:chgData name="Maxime CHOMETON" userId="S::m.chometon@uriopss-grandest.fr::b3dee7b4-33dc-453a-a239-681ccb4eea99" providerId="AD" clId="Web-{E25CD7AB-3BB4-4581-AA15-A24B637F9DDD}" dt="2020-10-06T08:49:39.842" v="27"/>
        <pc:sldMkLst>
          <pc:docMk/>
          <pc:sldMk cId="2331567955" sldId="304"/>
        </pc:sldMkLst>
      </pc:sldChg>
    </pc:docChg>
  </pc:docChgLst>
  <pc:docChgLst>
    <pc:chgData name="Maxime CHOMETON" userId="S::m.chometon@uriopss-grandest.fr::b3dee7b4-33dc-453a-a239-681ccb4eea99" providerId="AD" clId="Web-{F3152C2A-0C0F-4932-9EA4-09F0F9BA78B6}"/>
    <pc:docChg chg="addSld delSld modSld">
      <pc:chgData name="Maxime CHOMETON" userId="S::m.chometon@uriopss-grandest.fr::b3dee7b4-33dc-453a-a239-681ccb4eea99" providerId="AD" clId="Web-{F3152C2A-0C0F-4932-9EA4-09F0F9BA78B6}" dt="2020-10-08T06:03:01.676" v="85"/>
      <pc:docMkLst>
        <pc:docMk/>
      </pc:docMkLst>
      <pc:sldChg chg="add del">
        <pc:chgData name="Maxime CHOMETON" userId="S::m.chometon@uriopss-grandest.fr::b3dee7b4-33dc-453a-a239-681ccb4eea99" providerId="AD" clId="Web-{F3152C2A-0C0F-4932-9EA4-09F0F9BA78B6}" dt="2020-10-08T06:03:01.676" v="85"/>
        <pc:sldMkLst>
          <pc:docMk/>
          <pc:sldMk cId="2433899675" sldId="304"/>
        </pc:sldMkLst>
      </pc:sldChg>
      <pc:sldChg chg="modSp">
        <pc:chgData name="Maxime CHOMETON" userId="S::m.chometon@uriopss-grandest.fr::b3dee7b4-33dc-453a-a239-681ccb4eea99" providerId="AD" clId="Web-{F3152C2A-0C0F-4932-9EA4-09F0F9BA78B6}" dt="2020-10-08T06:02:47.831" v="82" actId="20577"/>
        <pc:sldMkLst>
          <pc:docMk/>
          <pc:sldMk cId="3602842165" sldId="305"/>
        </pc:sldMkLst>
        <pc:spChg chg="mod">
          <ac:chgData name="Maxime CHOMETON" userId="S::m.chometon@uriopss-grandest.fr::b3dee7b4-33dc-453a-a239-681ccb4eea99" providerId="AD" clId="Web-{F3152C2A-0C0F-4932-9EA4-09F0F9BA78B6}" dt="2020-10-08T06:02:47.831" v="82" actId="20577"/>
          <ac:spMkLst>
            <pc:docMk/>
            <pc:sldMk cId="3602842165" sldId="305"/>
            <ac:spMk id="2"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207E74-F14F-4E62-A5EA-6FA907C7FCCD}" type="doc">
      <dgm:prSet loTypeId="urn:microsoft.com/office/officeart/2005/8/layout/vProcess5" loCatId="process" qsTypeId="urn:microsoft.com/office/officeart/2005/8/quickstyle/simple1" qsCatId="simple" csTypeId="urn:microsoft.com/office/officeart/2005/8/colors/colorful5" csCatId="colorful" phldr="1"/>
      <dgm:spPr/>
      <dgm:t>
        <a:bodyPr/>
        <a:lstStyle/>
        <a:p>
          <a:endParaRPr lang="fr-FR"/>
        </a:p>
      </dgm:t>
    </dgm:pt>
    <dgm:pt modelId="{8239C622-D993-4452-AEA9-56BABEEA6C1F}">
      <dgm:prSet/>
      <dgm:spPr>
        <a:xfrm>
          <a:off x="0" y="0"/>
          <a:ext cx="7818844" cy="942205"/>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rtl="0"/>
          <a:r>
            <a:rPr lang="fr-FR">
              <a:solidFill>
                <a:sysClr val="window" lastClr="FFFFFF"/>
              </a:solidFill>
              <a:latin typeface="Calibri" panose="020F0502020204030204"/>
              <a:ea typeface="+mn-ea"/>
              <a:cs typeface="+mn-cs"/>
            </a:rPr>
            <a:t>Un numéro national d’appui : 0800 360 360 à l’attention des personnes handicapées et de leurs proches aidants en grandes difficultés ou sans solution</a:t>
          </a:r>
        </a:p>
      </dgm:t>
    </dgm:pt>
    <dgm:pt modelId="{A0ED54FA-04CF-4669-ADA7-09DCBD99AF4B}" type="parTrans" cxnId="{8BEED663-ACBA-416D-B82B-E6BE0B466A70}">
      <dgm:prSet/>
      <dgm:spPr/>
      <dgm:t>
        <a:bodyPr/>
        <a:lstStyle/>
        <a:p>
          <a:endParaRPr lang="fr-FR"/>
        </a:p>
      </dgm:t>
    </dgm:pt>
    <dgm:pt modelId="{E604C269-FE9E-4FEA-B5F9-892C51E0204D}" type="sibTrans" cxnId="{8BEED663-ACBA-416D-B82B-E6BE0B466A70}">
      <dgm:prSet/>
      <dgm:spPr>
        <a:xfrm>
          <a:off x="7206411" y="688333"/>
          <a:ext cx="612433" cy="612433"/>
        </a:xfrm>
        <a:prstGeom prst="downArrow">
          <a:avLst>
            <a:gd name="adj1" fmla="val 55000"/>
            <a:gd name="adj2" fmla="val 45000"/>
          </a:avLst>
        </a:prstGeom>
        <a:solidFill>
          <a:srgbClr val="4472C4">
            <a:tint val="40000"/>
            <a:alpha val="90000"/>
            <a:hueOff val="0"/>
            <a:satOff val="0"/>
            <a:lumOff val="0"/>
            <a:alphaOff val="0"/>
          </a:srgbClr>
        </a:solidFill>
        <a:ln w="12700" cap="flat" cmpd="sng" algn="ctr">
          <a:solidFill>
            <a:srgbClr val="4472C4">
              <a:tint val="40000"/>
              <a:alpha val="90000"/>
              <a:hueOff val="0"/>
              <a:satOff val="0"/>
              <a:lumOff val="0"/>
              <a:alphaOff val="0"/>
            </a:srgbClr>
          </a:solidFill>
          <a:prstDash val="solid"/>
          <a:miter lim="800000"/>
        </a:ln>
        <a:effectLst/>
      </dgm:spPr>
      <dgm:t>
        <a:bodyPr/>
        <a:lstStyle/>
        <a:p>
          <a:endParaRPr lang="fr-FR">
            <a:solidFill>
              <a:sysClr val="windowText" lastClr="000000">
                <a:hueOff val="0"/>
                <a:satOff val="0"/>
                <a:lumOff val="0"/>
                <a:alphaOff val="0"/>
              </a:sysClr>
            </a:solidFill>
            <a:latin typeface="Calibri" panose="020F0502020204030204"/>
            <a:ea typeface="+mn-ea"/>
            <a:cs typeface="+mn-cs"/>
          </a:endParaRPr>
        </a:p>
      </dgm:t>
    </dgm:pt>
    <dgm:pt modelId="{7271A37B-FCE7-4F27-9372-19230EE1AE0C}">
      <dgm:prSet/>
      <dgm:spPr>
        <a:xfrm>
          <a:off x="583874" y="1073067"/>
          <a:ext cx="7818844" cy="942205"/>
        </a:xfrm>
        <a:prstGeom prst="roundRect">
          <a:avLst>
            <a:gd name="adj" fmla="val 10000"/>
          </a:avLst>
        </a:prstGeom>
        <a:solidFill>
          <a:srgbClr val="4472C4">
            <a:hueOff val="-1838336"/>
            <a:satOff val="-2557"/>
            <a:lumOff val="-981"/>
            <a:alphaOff val="0"/>
          </a:srgbClr>
        </a:solidFill>
        <a:ln w="12700" cap="flat" cmpd="sng" algn="ctr">
          <a:solidFill>
            <a:sysClr val="window" lastClr="FFFFFF">
              <a:hueOff val="0"/>
              <a:satOff val="0"/>
              <a:lumOff val="0"/>
              <a:alphaOff val="0"/>
            </a:sysClr>
          </a:solidFill>
          <a:prstDash val="solid"/>
          <a:miter lim="800000"/>
        </a:ln>
        <a:effectLst/>
      </dgm:spPr>
      <dgm:t>
        <a:bodyPr/>
        <a:lstStyle/>
        <a:p>
          <a:pPr rtl="0"/>
          <a:r>
            <a:rPr lang="fr-FR" dirty="0">
              <a:solidFill>
                <a:sysClr val="window" lastClr="FFFFFF"/>
              </a:solidFill>
              <a:latin typeface="Calibri" panose="020F0502020204030204"/>
              <a:ea typeface="+mn-ea"/>
              <a:cs typeface="+mn-cs"/>
            </a:rPr>
            <a:t>Basculé vers une coopération territoriale nommée « communauté 360 » (ESMS, entreprises, éducation nationale, ARS, mairies …)</a:t>
          </a:r>
        </a:p>
      </dgm:t>
    </dgm:pt>
    <dgm:pt modelId="{D38E8090-AC4F-43B8-909D-9CB5D2D02CC2}" type="parTrans" cxnId="{B6746992-3A12-4782-B2CF-FB26C8E2435B}">
      <dgm:prSet/>
      <dgm:spPr/>
      <dgm:t>
        <a:bodyPr/>
        <a:lstStyle/>
        <a:p>
          <a:endParaRPr lang="fr-FR"/>
        </a:p>
      </dgm:t>
    </dgm:pt>
    <dgm:pt modelId="{18EB01F8-7ACC-40D9-BEBE-3C89F2B3289B}" type="sibTrans" cxnId="{B6746992-3A12-4782-B2CF-FB26C8E2435B}">
      <dgm:prSet/>
      <dgm:spPr>
        <a:xfrm>
          <a:off x="7790286" y="1761400"/>
          <a:ext cx="612433" cy="612433"/>
        </a:xfrm>
        <a:prstGeom prst="plus">
          <a:avLst/>
        </a:prstGeom>
        <a:solidFill>
          <a:srgbClr val="4472C4">
            <a:tint val="40000"/>
            <a:alpha val="90000"/>
            <a:hueOff val="-2463918"/>
            <a:satOff val="-4272"/>
            <a:lumOff val="-430"/>
            <a:alphaOff val="0"/>
          </a:srgbClr>
        </a:solidFill>
        <a:ln w="12700" cap="flat" cmpd="sng" algn="ctr">
          <a:solidFill>
            <a:srgbClr val="4472C4">
              <a:tint val="40000"/>
              <a:alpha val="90000"/>
              <a:hueOff val="0"/>
              <a:satOff val="0"/>
              <a:lumOff val="0"/>
              <a:alphaOff val="0"/>
            </a:srgbClr>
          </a:solidFill>
          <a:prstDash val="solid"/>
          <a:miter lim="800000"/>
        </a:ln>
        <a:effectLst/>
      </dgm:spPr>
      <dgm:t>
        <a:bodyPr/>
        <a:lstStyle/>
        <a:p>
          <a:endParaRPr lang="fr-FR">
            <a:solidFill>
              <a:sysClr val="windowText" lastClr="000000">
                <a:hueOff val="0"/>
                <a:satOff val="0"/>
                <a:lumOff val="0"/>
                <a:alphaOff val="0"/>
              </a:sysClr>
            </a:solidFill>
            <a:latin typeface="Calibri" panose="020F0502020204030204"/>
            <a:ea typeface="+mn-ea"/>
            <a:cs typeface="+mn-cs"/>
          </a:endParaRPr>
        </a:p>
      </dgm:t>
    </dgm:pt>
    <dgm:pt modelId="{0FAE58A1-B6A8-42D8-B6BA-3D6C107C8DB0}">
      <dgm:prSet/>
      <dgm:spPr>
        <a:xfrm>
          <a:off x="1167749" y="2146134"/>
          <a:ext cx="7818844" cy="942205"/>
        </a:xfrm>
        <a:prstGeom prst="roundRect">
          <a:avLst>
            <a:gd name="adj" fmla="val 10000"/>
          </a:avLst>
        </a:prstGeom>
        <a:solidFill>
          <a:schemeClr val="accent1">
            <a:lumMod val="40000"/>
            <a:lumOff val="60000"/>
          </a:schemeClr>
        </a:solidFill>
        <a:ln w="12700" cap="flat" cmpd="sng" algn="ctr">
          <a:solidFill>
            <a:sysClr val="window" lastClr="FFFFFF">
              <a:hueOff val="0"/>
              <a:satOff val="0"/>
              <a:lumOff val="0"/>
              <a:alphaOff val="0"/>
            </a:sysClr>
          </a:solidFill>
          <a:prstDash val="solid"/>
          <a:miter lim="800000"/>
        </a:ln>
        <a:effectLst/>
      </dgm:spPr>
      <dgm:t>
        <a:bodyPr/>
        <a:lstStyle/>
        <a:p>
          <a:pPr rtl="0"/>
          <a:r>
            <a:rPr lang="fr-FR">
              <a:solidFill>
                <a:sysClr val="window" lastClr="FFFFFF"/>
              </a:solidFill>
              <a:latin typeface="Calibri" panose="020F0502020204030204"/>
              <a:ea typeface="+mn-ea"/>
              <a:cs typeface="+mn-cs"/>
            </a:rPr>
            <a:t>Sous le pilotage des MDPH </a:t>
          </a:r>
        </a:p>
      </dgm:t>
    </dgm:pt>
    <dgm:pt modelId="{8C2CB913-2450-427A-81FC-1AF824E82969}" type="parTrans" cxnId="{BB079FCF-39C7-464D-A741-CC9100DDE9A8}">
      <dgm:prSet/>
      <dgm:spPr/>
      <dgm:t>
        <a:bodyPr/>
        <a:lstStyle/>
        <a:p>
          <a:endParaRPr lang="fr-FR"/>
        </a:p>
      </dgm:t>
    </dgm:pt>
    <dgm:pt modelId="{803626A1-B466-48B1-A235-02361107F574}" type="sibTrans" cxnId="{BB079FCF-39C7-464D-A741-CC9100DDE9A8}">
      <dgm:prSet/>
      <dgm:spPr>
        <a:xfrm>
          <a:off x="8374160" y="2818764"/>
          <a:ext cx="612433" cy="612433"/>
        </a:xfrm>
        <a:prstGeom prst="plus">
          <a:avLst/>
        </a:prstGeom>
        <a:solidFill>
          <a:srgbClr val="4472C4">
            <a:tint val="40000"/>
            <a:alpha val="90000"/>
            <a:hueOff val="-4927837"/>
            <a:satOff val="-8544"/>
            <a:lumOff val="-859"/>
            <a:alphaOff val="0"/>
          </a:srgbClr>
        </a:solidFill>
        <a:ln w="12700" cap="flat" cmpd="sng" algn="ctr">
          <a:solidFill>
            <a:srgbClr val="4472C4">
              <a:tint val="40000"/>
              <a:alpha val="90000"/>
              <a:hueOff val="0"/>
              <a:satOff val="0"/>
              <a:lumOff val="0"/>
              <a:alphaOff val="0"/>
            </a:srgbClr>
          </a:solidFill>
          <a:prstDash val="solid"/>
          <a:miter lim="800000"/>
        </a:ln>
        <a:effectLst/>
      </dgm:spPr>
      <dgm:t>
        <a:bodyPr/>
        <a:lstStyle/>
        <a:p>
          <a:endParaRPr lang="fr-FR" dirty="0">
            <a:solidFill>
              <a:sysClr val="windowText" lastClr="000000">
                <a:hueOff val="0"/>
                <a:satOff val="0"/>
                <a:lumOff val="0"/>
                <a:alphaOff val="0"/>
              </a:sysClr>
            </a:solidFill>
            <a:latin typeface="Calibri" panose="020F0502020204030204"/>
            <a:ea typeface="+mn-ea"/>
            <a:cs typeface="+mn-cs"/>
          </a:endParaRPr>
        </a:p>
      </dgm:t>
    </dgm:pt>
    <dgm:pt modelId="{987A6BAC-1686-4F20-AA2B-D822B280E4E3}">
      <dgm:prSet/>
      <dgm:spPr>
        <a:xfrm>
          <a:off x="1751624" y="3219202"/>
          <a:ext cx="7818844" cy="942205"/>
        </a:xfrm>
        <a:prstGeom prst="roundRect">
          <a:avLst>
            <a:gd name="adj" fmla="val 10000"/>
          </a:avLst>
        </a:prstGeom>
        <a:solidFill>
          <a:schemeClr val="accent1"/>
        </a:solidFill>
        <a:ln w="12700" cap="flat" cmpd="sng" algn="ctr">
          <a:solidFill>
            <a:sysClr val="window" lastClr="FFFFFF">
              <a:hueOff val="0"/>
              <a:satOff val="0"/>
              <a:lumOff val="0"/>
              <a:alphaOff val="0"/>
            </a:sysClr>
          </a:solidFill>
          <a:prstDash val="solid"/>
          <a:miter lim="800000"/>
        </a:ln>
        <a:effectLst/>
      </dgm:spPr>
      <dgm:t>
        <a:bodyPr/>
        <a:lstStyle/>
        <a:p>
          <a:pPr rtl="0"/>
          <a:r>
            <a:rPr lang="fr-FR" dirty="0">
              <a:solidFill>
                <a:sysClr val="window" lastClr="FFFFFF"/>
              </a:solidFill>
              <a:latin typeface="Calibri" panose="020F0502020204030204"/>
              <a:ea typeface="+mn-ea"/>
              <a:cs typeface="+mn-cs"/>
            </a:rPr>
            <a:t>Des équipes de « conseillers en parcours » traitent les appels et trouvent des solutions  (accès aux soins, solutions de répit, accompagnement renforcé avec des équipes mobiles …)</a:t>
          </a:r>
        </a:p>
      </dgm:t>
    </dgm:pt>
    <dgm:pt modelId="{BFBCCBA0-6204-45F0-95A5-D94D32A18666}" type="parTrans" cxnId="{4D68BE76-21FE-4AF8-8E04-DFB34583071D}">
      <dgm:prSet/>
      <dgm:spPr/>
      <dgm:t>
        <a:bodyPr/>
        <a:lstStyle/>
        <a:p>
          <a:endParaRPr lang="fr-FR"/>
        </a:p>
      </dgm:t>
    </dgm:pt>
    <dgm:pt modelId="{9D81059F-2BF8-4D98-8A29-718C0FB0C6C1}" type="sibTrans" cxnId="{4D68BE76-21FE-4AF8-8E04-DFB34583071D}">
      <dgm:prSet/>
      <dgm:spPr>
        <a:xfrm>
          <a:off x="8958035" y="3902301"/>
          <a:ext cx="612433" cy="612433"/>
        </a:xfrm>
        <a:prstGeom prst="plus">
          <a:avLst/>
        </a:prstGeom>
        <a:solidFill>
          <a:srgbClr val="4472C4">
            <a:tint val="40000"/>
            <a:alpha val="90000"/>
            <a:hueOff val="-7391755"/>
            <a:satOff val="-12816"/>
            <a:lumOff val="-1289"/>
            <a:alphaOff val="0"/>
          </a:srgbClr>
        </a:solidFill>
        <a:ln w="12700" cap="flat" cmpd="sng" algn="ctr">
          <a:solidFill>
            <a:srgbClr val="4472C4">
              <a:tint val="40000"/>
              <a:alpha val="90000"/>
              <a:hueOff val="0"/>
              <a:satOff val="0"/>
              <a:lumOff val="0"/>
              <a:alphaOff val="0"/>
            </a:srgbClr>
          </a:solidFill>
          <a:prstDash val="solid"/>
          <a:miter lim="800000"/>
        </a:ln>
        <a:effectLst/>
      </dgm:spPr>
      <dgm:t>
        <a:bodyPr/>
        <a:lstStyle/>
        <a:p>
          <a:endParaRPr lang="fr-FR">
            <a:solidFill>
              <a:sysClr val="windowText" lastClr="000000">
                <a:hueOff val="0"/>
                <a:satOff val="0"/>
                <a:lumOff val="0"/>
                <a:alphaOff val="0"/>
              </a:sysClr>
            </a:solidFill>
            <a:latin typeface="Calibri" panose="020F0502020204030204"/>
            <a:ea typeface="+mn-ea"/>
            <a:cs typeface="+mn-cs"/>
          </a:endParaRPr>
        </a:p>
      </dgm:t>
    </dgm:pt>
    <dgm:pt modelId="{76DF44AD-E1E0-4D31-A505-0F7D8F703618}">
      <dgm:prSet/>
      <dgm:spPr>
        <a:xfrm>
          <a:off x="2335499" y="4292269"/>
          <a:ext cx="7818844" cy="942205"/>
        </a:xfrm>
        <a:prstGeom prst="roundRect">
          <a:avLst>
            <a:gd name="adj" fmla="val 10000"/>
          </a:avLst>
        </a:prstGeom>
        <a:solidFill>
          <a:srgbClr val="0088EE"/>
        </a:solidFill>
        <a:ln w="12700" cap="flat" cmpd="sng" algn="ctr">
          <a:solidFill>
            <a:sysClr val="window" lastClr="FFFFFF">
              <a:hueOff val="0"/>
              <a:satOff val="0"/>
              <a:lumOff val="0"/>
              <a:alphaOff val="0"/>
            </a:sysClr>
          </a:solidFill>
          <a:prstDash val="solid"/>
          <a:miter lim="800000"/>
        </a:ln>
        <a:effectLst/>
      </dgm:spPr>
      <dgm:t>
        <a:bodyPr/>
        <a:lstStyle/>
        <a:p>
          <a:pPr rtl="0"/>
          <a:r>
            <a:rPr lang="fr-FR" dirty="0">
              <a:solidFill>
                <a:sysClr val="window" lastClr="FFFFFF"/>
              </a:solidFill>
              <a:latin typeface="Calibri" panose="020F0502020204030204"/>
              <a:ea typeface="+mn-ea"/>
              <a:cs typeface="+mn-cs"/>
            </a:rPr>
            <a:t>150 millions d’€ (cf. circulaire budgétaire PA/PH)</a:t>
          </a:r>
        </a:p>
      </dgm:t>
    </dgm:pt>
    <dgm:pt modelId="{BADC7E97-F20B-4C91-AB6C-E9890B0E7767}" type="parTrans" cxnId="{A3875E16-8F2E-4AED-B909-C531FAC2A6A5}">
      <dgm:prSet/>
      <dgm:spPr/>
      <dgm:t>
        <a:bodyPr/>
        <a:lstStyle/>
        <a:p>
          <a:endParaRPr lang="fr-FR"/>
        </a:p>
      </dgm:t>
    </dgm:pt>
    <dgm:pt modelId="{8B112EA2-F854-4A64-B8E8-A37F7B95E11B}" type="sibTrans" cxnId="{A3875E16-8F2E-4AED-B909-C531FAC2A6A5}">
      <dgm:prSet/>
      <dgm:spPr/>
      <dgm:t>
        <a:bodyPr/>
        <a:lstStyle/>
        <a:p>
          <a:endParaRPr lang="fr-FR"/>
        </a:p>
      </dgm:t>
    </dgm:pt>
    <dgm:pt modelId="{7749DDBE-075B-4598-B5E5-56F912DF2749}" type="pres">
      <dgm:prSet presAssocID="{A1207E74-F14F-4E62-A5EA-6FA907C7FCCD}" presName="outerComposite" presStyleCnt="0">
        <dgm:presLayoutVars>
          <dgm:chMax val="5"/>
          <dgm:dir/>
          <dgm:resizeHandles val="exact"/>
        </dgm:presLayoutVars>
      </dgm:prSet>
      <dgm:spPr/>
    </dgm:pt>
    <dgm:pt modelId="{6F7A2F9D-2822-4592-AEFF-514B45F9CFAB}" type="pres">
      <dgm:prSet presAssocID="{A1207E74-F14F-4E62-A5EA-6FA907C7FCCD}" presName="dummyMaxCanvas" presStyleCnt="0">
        <dgm:presLayoutVars/>
      </dgm:prSet>
      <dgm:spPr/>
    </dgm:pt>
    <dgm:pt modelId="{F1DC74B9-BC76-429D-9074-8AE9FD52DA88}" type="pres">
      <dgm:prSet presAssocID="{A1207E74-F14F-4E62-A5EA-6FA907C7FCCD}" presName="FiveNodes_1" presStyleLbl="node1" presStyleIdx="0" presStyleCnt="5">
        <dgm:presLayoutVars>
          <dgm:bulletEnabled val="1"/>
        </dgm:presLayoutVars>
      </dgm:prSet>
      <dgm:spPr/>
    </dgm:pt>
    <dgm:pt modelId="{94913774-BE17-40D8-A79E-8CCF98D1C57F}" type="pres">
      <dgm:prSet presAssocID="{A1207E74-F14F-4E62-A5EA-6FA907C7FCCD}" presName="FiveNodes_2" presStyleLbl="node1" presStyleIdx="1" presStyleCnt="5">
        <dgm:presLayoutVars>
          <dgm:bulletEnabled val="1"/>
        </dgm:presLayoutVars>
      </dgm:prSet>
      <dgm:spPr/>
    </dgm:pt>
    <dgm:pt modelId="{56547309-2716-4F09-82F2-FC6165EE8F45}" type="pres">
      <dgm:prSet presAssocID="{A1207E74-F14F-4E62-A5EA-6FA907C7FCCD}" presName="FiveNodes_3" presStyleLbl="node1" presStyleIdx="2" presStyleCnt="5">
        <dgm:presLayoutVars>
          <dgm:bulletEnabled val="1"/>
        </dgm:presLayoutVars>
      </dgm:prSet>
      <dgm:spPr/>
    </dgm:pt>
    <dgm:pt modelId="{686DA133-791A-41FE-8A19-EF601E871578}" type="pres">
      <dgm:prSet presAssocID="{A1207E74-F14F-4E62-A5EA-6FA907C7FCCD}" presName="FiveNodes_4" presStyleLbl="node1" presStyleIdx="3" presStyleCnt="5">
        <dgm:presLayoutVars>
          <dgm:bulletEnabled val="1"/>
        </dgm:presLayoutVars>
      </dgm:prSet>
      <dgm:spPr/>
    </dgm:pt>
    <dgm:pt modelId="{475C1065-C220-4864-919C-3E75A9425DA9}" type="pres">
      <dgm:prSet presAssocID="{A1207E74-F14F-4E62-A5EA-6FA907C7FCCD}" presName="FiveNodes_5" presStyleLbl="node1" presStyleIdx="4" presStyleCnt="5">
        <dgm:presLayoutVars>
          <dgm:bulletEnabled val="1"/>
        </dgm:presLayoutVars>
      </dgm:prSet>
      <dgm:spPr/>
    </dgm:pt>
    <dgm:pt modelId="{B78BF671-C634-4B73-8BE4-8BF9C1D6C605}" type="pres">
      <dgm:prSet presAssocID="{A1207E74-F14F-4E62-A5EA-6FA907C7FCCD}" presName="FiveConn_1-2" presStyleLbl="fgAccFollowNode1" presStyleIdx="0" presStyleCnt="4">
        <dgm:presLayoutVars>
          <dgm:bulletEnabled val="1"/>
        </dgm:presLayoutVars>
      </dgm:prSet>
      <dgm:spPr/>
    </dgm:pt>
    <dgm:pt modelId="{8F24F288-ECB1-4116-9A41-259664A0904D}" type="pres">
      <dgm:prSet presAssocID="{A1207E74-F14F-4E62-A5EA-6FA907C7FCCD}" presName="FiveConn_2-3" presStyleLbl="fgAccFollowNode1" presStyleIdx="1" presStyleCnt="4">
        <dgm:presLayoutVars>
          <dgm:bulletEnabled val="1"/>
        </dgm:presLayoutVars>
      </dgm:prSet>
      <dgm:spPr>
        <a:prstGeom prst="plus">
          <a:avLst/>
        </a:prstGeom>
      </dgm:spPr>
    </dgm:pt>
    <dgm:pt modelId="{E2C75032-E66B-4B2F-95FE-85F7C64CCC7A}" type="pres">
      <dgm:prSet presAssocID="{A1207E74-F14F-4E62-A5EA-6FA907C7FCCD}" presName="FiveConn_3-4" presStyleLbl="fgAccFollowNode1" presStyleIdx="2" presStyleCnt="4">
        <dgm:presLayoutVars>
          <dgm:bulletEnabled val="1"/>
        </dgm:presLayoutVars>
      </dgm:prSet>
      <dgm:spPr>
        <a:prstGeom prst="plus">
          <a:avLst/>
        </a:prstGeom>
      </dgm:spPr>
    </dgm:pt>
    <dgm:pt modelId="{6BEE1D44-2340-45EF-A2AA-341F1CDE9AB0}" type="pres">
      <dgm:prSet presAssocID="{A1207E74-F14F-4E62-A5EA-6FA907C7FCCD}" presName="FiveConn_4-5" presStyleLbl="fgAccFollowNode1" presStyleIdx="3" presStyleCnt="4">
        <dgm:presLayoutVars>
          <dgm:bulletEnabled val="1"/>
        </dgm:presLayoutVars>
      </dgm:prSet>
      <dgm:spPr>
        <a:prstGeom prst="plus">
          <a:avLst/>
        </a:prstGeom>
      </dgm:spPr>
    </dgm:pt>
    <dgm:pt modelId="{A273BCFF-A1C9-490E-87DA-FE5213294362}" type="pres">
      <dgm:prSet presAssocID="{A1207E74-F14F-4E62-A5EA-6FA907C7FCCD}" presName="FiveNodes_1_text" presStyleLbl="node1" presStyleIdx="4" presStyleCnt="5">
        <dgm:presLayoutVars>
          <dgm:bulletEnabled val="1"/>
        </dgm:presLayoutVars>
      </dgm:prSet>
      <dgm:spPr/>
    </dgm:pt>
    <dgm:pt modelId="{7F84C3F8-BB75-43F5-A5AA-B12A637DFD50}" type="pres">
      <dgm:prSet presAssocID="{A1207E74-F14F-4E62-A5EA-6FA907C7FCCD}" presName="FiveNodes_2_text" presStyleLbl="node1" presStyleIdx="4" presStyleCnt="5">
        <dgm:presLayoutVars>
          <dgm:bulletEnabled val="1"/>
        </dgm:presLayoutVars>
      </dgm:prSet>
      <dgm:spPr/>
    </dgm:pt>
    <dgm:pt modelId="{C4F32443-DAA9-40A5-ABE3-9998F337AF39}" type="pres">
      <dgm:prSet presAssocID="{A1207E74-F14F-4E62-A5EA-6FA907C7FCCD}" presName="FiveNodes_3_text" presStyleLbl="node1" presStyleIdx="4" presStyleCnt="5">
        <dgm:presLayoutVars>
          <dgm:bulletEnabled val="1"/>
        </dgm:presLayoutVars>
      </dgm:prSet>
      <dgm:spPr/>
    </dgm:pt>
    <dgm:pt modelId="{DDB587AA-63E4-491F-B1CA-77C88E5ED7E1}" type="pres">
      <dgm:prSet presAssocID="{A1207E74-F14F-4E62-A5EA-6FA907C7FCCD}" presName="FiveNodes_4_text" presStyleLbl="node1" presStyleIdx="4" presStyleCnt="5">
        <dgm:presLayoutVars>
          <dgm:bulletEnabled val="1"/>
        </dgm:presLayoutVars>
      </dgm:prSet>
      <dgm:spPr/>
    </dgm:pt>
    <dgm:pt modelId="{01160A2D-60A3-42D8-AAA3-21DA274B782F}" type="pres">
      <dgm:prSet presAssocID="{A1207E74-F14F-4E62-A5EA-6FA907C7FCCD}" presName="FiveNodes_5_text" presStyleLbl="node1" presStyleIdx="4" presStyleCnt="5">
        <dgm:presLayoutVars>
          <dgm:bulletEnabled val="1"/>
        </dgm:presLayoutVars>
      </dgm:prSet>
      <dgm:spPr/>
    </dgm:pt>
  </dgm:ptLst>
  <dgm:cxnLst>
    <dgm:cxn modelId="{A3875E16-8F2E-4AED-B909-C531FAC2A6A5}" srcId="{A1207E74-F14F-4E62-A5EA-6FA907C7FCCD}" destId="{76DF44AD-E1E0-4D31-A505-0F7D8F703618}" srcOrd="4" destOrd="0" parTransId="{BADC7E97-F20B-4C91-AB6C-E9890B0E7767}" sibTransId="{8B112EA2-F854-4A64-B8E8-A37F7B95E11B}"/>
    <dgm:cxn modelId="{A186353A-66FA-4391-963C-AF05A6B0599F}" type="presOf" srcId="{18EB01F8-7ACC-40D9-BEBE-3C89F2B3289B}" destId="{8F24F288-ECB1-4116-9A41-259664A0904D}" srcOrd="0" destOrd="0" presId="urn:microsoft.com/office/officeart/2005/8/layout/vProcess5"/>
    <dgm:cxn modelId="{8CF49161-E826-4B73-8E24-044C9A928C08}" type="presOf" srcId="{A1207E74-F14F-4E62-A5EA-6FA907C7FCCD}" destId="{7749DDBE-075B-4598-B5E5-56F912DF2749}" srcOrd="0" destOrd="0" presId="urn:microsoft.com/office/officeart/2005/8/layout/vProcess5"/>
    <dgm:cxn modelId="{8BEED663-ACBA-416D-B82B-E6BE0B466A70}" srcId="{A1207E74-F14F-4E62-A5EA-6FA907C7FCCD}" destId="{8239C622-D993-4452-AEA9-56BABEEA6C1F}" srcOrd="0" destOrd="0" parTransId="{A0ED54FA-04CF-4669-ADA7-09DCBD99AF4B}" sibTransId="{E604C269-FE9E-4FEA-B5F9-892C51E0204D}"/>
    <dgm:cxn modelId="{AE99E771-A648-4FEA-9628-CF8B1ABF072A}" type="presOf" srcId="{76DF44AD-E1E0-4D31-A505-0F7D8F703618}" destId="{01160A2D-60A3-42D8-AAA3-21DA274B782F}" srcOrd="1" destOrd="0" presId="urn:microsoft.com/office/officeart/2005/8/layout/vProcess5"/>
    <dgm:cxn modelId="{E8030956-B38D-4007-82B4-91963214A1C9}" type="presOf" srcId="{803626A1-B466-48B1-A235-02361107F574}" destId="{E2C75032-E66B-4B2F-95FE-85F7C64CCC7A}" srcOrd="0" destOrd="0" presId="urn:microsoft.com/office/officeart/2005/8/layout/vProcess5"/>
    <dgm:cxn modelId="{4D68BE76-21FE-4AF8-8E04-DFB34583071D}" srcId="{A1207E74-F14F-4E62-A5EA-6FA907C7FCCD}" destId="{987A6BAC-1686-4F20-AA2B-D822B280E4E3}" srcOrd="3" destOrd="0" parTransId="{BFBCCBA0-6204-45F0-95A5-D94D32A18666}" sibTransId="{9D81059F-2BF8-4D98-8A29-718C0FB0C6C1}"/>
    <dgm:cxn modelId="{B1AAD656-3B03-46F1-9AB4-2DE39AF8919F}" type="presOf" srcId="{7271A37B-FCE7-4F27-9372-19230EE1AE0C}" destId="{7F84C3F8-BB75-43F5-A5AA-B12A637DFD50}" srcOrd="1" destOrd="0" presId="urn:microsoft.com/office/officeart/2005/8/layout/vProcess5"/>
    <dgm:cxn modelId="{B6746992-3A12-4782-B2CF-FB26C8E2435B}" srcId="{A1207E74-F14F-4E62-A5EA-6FA907C7FCCD}" destId="{7271A37B-FCE7-4F27-9372-19230EE1AE0C}" srcOrd="1" destOrd="0" parTransId="{D38E8090-AC4F-43B8-909D-9CB5D2D02CC2}" sibTransId="{18EB01F8-7ACC-40D9-BEBE-3C89F2B3289B}"/>
    <dgm:cxn modelId="{B792349A-36D3-479B-8EB8-99EAA2C939A3}" type="presOf" srcId="{987A6BAC-1686-4F20-AA2B-D822B280E4E3}" destId="{686DA133-791A-41FE-8A19-EF601E871578}" srcOrd="0" destOrd="0" presId="urn:microsoft.com/office/officeart/2005/8/layout/vProcess5"/>
    <dgm:cxn modelId="{B32A979D-F08A-4B58-9468-F96157D47C38}" type="presOf" srcId="{8239C622-D993-4452-AEA9-56BABEEA6C1F}" destId="{A273BCFF-A1C9-490E-87DA-FE5213294362}" srcOrd="1" destOrd="0" presId="urn:microsoft.com/office/officeart/2005/8/layout/vProcess5"/>
    <dgm:cxn modelId="{3C1EA6BD-5D73-49B7-A5E3-1BEB103FF5F7}" type="presOf" srcId="{987A6BAC-1686-4F20-AA2B-D822B280E4E3}" destId="{DDB587AA-63E4-491F-B1CA-77C88E5ED7E1}" srcOrd="1" destOrd="0" presId="urn:microsoft.com/office/officeart/2005/8/layout/vProcess5"/>
    <dgm:cxn modelId="{A7E3D9C0-4FBB-40DE-BA7E-E01F3EBE09FB}" type="presOf" srcId="{76DF44AD-E1E0-4D31-A505-0F7D8F703618}" destId="{475C1065-C220-4864-919C-3E75A9425DA9}" srcOrd="0" destOrd="0" presId="urn:microsoft.com/office/officeart/2005/8/layout/vProcess5"/>
    <dgm:cxn modelId="{BB079FCF-39C7-464D-A741-CC9100DDE9A8}" srcId="{A1207E74-F14F-4E62-A5EA-6FA907C7FCCD}" destId="{0FAE58A1-B6A8-42D8-B6BA-3D6C107C8DB0}" srcOrd="2" destOrd="0" parTransId="{8C2CB913-2450-427A-81FC-1AF824E82969}" sibTransId="{803626A1-B466-48B1-A235-02361107F574}"/>
    <dgm:cxn modelId="{ED70BFCF-C1D6-4C2D-B524-389EFBC0CEF4}" type="presOf" srcId="{E604C269-FE9E-4FEA-B5F9-892C51E0204D}" destId="{B78BF671-C634-4B73-8BE4-8BF9C1D6C605}" srcOrd="0" destOrd="0" presId="urn:microsoft.com/office/officeart/2005/8/layout/vProcess5"/>
    <dgm:cxn modelId="{ED0FD7D1-8F58-4996-BF9A-639BD7AB0F64}" type="presOf" srcId="{0FAE58A1-B6A8-42D8-B6BA-3D6C107C8DB0}" destId="{C4F32443-DAA9-40A5-ABE3-9998F337AF39}" srcOrd="1" destOrd="0" presId="urn:microsoft.com/office/officeart/2005/8/layout/vProcess5"/>
    <dgm:cxn modelId="{3F5148D8-5787-432A-B1E1-93C74DC8E56D}" type="presOf" srcId="{8239C622-D993-4452-AEA9-56BABEEA6C1F}" destId="{F1DC74B9-BC76-429D-9074-8AE9FD52DA88}" srcOrd="0" destOrd="0" presId="urn:microsoft.com/office/officeart/2005/8/layout/vProcess5"/>
    <dgm:cxn modelId="{57459ADC-84E5-4184-AF39-39B7CEA178BF}" type="presOf" srcId="{7271A37B-FCE7-4F27-9372-19230EE1AE0C}" destId="{94913774-BE17-40D8-A79E-8CCF98D1C57F}" srcOrd="0" destOrd="0" presId="urn:microsoft.com/office/officeart/2005/8/layout/vProcess5"/>
    <dgm:cxn modelId="{E7BBBADF-9195-4079-9409-B2F94BBEB550}" type="presOf" srcId="{0FAE58A1-B6A8-42D8-B6BA-3D6C107C8DB0}" destId="{56547309-2716-4F09-82F2-FC6165EE8F45}" srcOrd="0" destOrd="0" presId="urn:microsoft.com/office/officeart/2005/8/layout/vProcess5"/>
    <dgm:cxn modelId="{2E75B6E7-E0DC-493C-88A7-D3D1AC66F82A}" type="presOf" srcId="{9D81059F-2BF8-4D98-8A29-718C0FB0C6C1}" destId="{6BEE1D44-2340-45EF-A2AA-341F1CDE9AB0}" srcOrd="0" destOrd="0" presId="urn:microsoft.com/office/officeart/2005/8/layout/vProcess5"/>
    <dgm:cxn modelId="{2497A1D7-3603-439E-AD34-4742C49CAB2F}" type="presParOf" srcId="{7749DDBE-075B-4598-B5E5-56F912DF2749}" destId="{6F7A2F9D-2822-4592-AEFF-514B45F9CFAB}" srcOrd="0" destOrd="0" presId="urn:microsoft.com/office/officeart/2005/8/layout/vProcess5"/>
    <dgm:cxn modelId="{AE04AD0F-2204-4030-A46C-D9B2C90D9EED}" type="presParOf" srcId="{7749DDBE-075B-4598-B5E5-56F912DF2749}" destId="{F1DC74B9-BC76-429D-9074-8AE9FD52DA88}" srcOrd="1" destOrd="0" presId="urn:microsoft.com/office/officeart/2005/8/layout/vProcess5"/>
    <dgm:cxn modelId="{289CE221-5970-46A3-94A3-8AA127848751}" type="presParOf" srcId="{7749DDBE-075B-4598-B5E5-56F912DF2749}" destId="{94913774-BE17-40D8-A79E-8CCF98D1C57F}" srcOrd="2" destOrd="0" presId="urn:microsoft.com/office/officeart/2005/8/layout/vProcess5"/>
    <dgm:cxn modelId="{5DFE4755-4C62-47A4-AF22-2202DAA2ED19}" type="presParOf" srcId="{7749DDBE-075B-4598-B5E5-56F912DF2749}" destId="{56547309-2716-4F09-82F2-FC6165EE8F45}" srcOrd="3" destOrd="0" presId="urn:microsoft.com/office/officeart/2005/8/layout/vProcess5"/>
    <dgm:cxn modelId="{4A67E979-DFEB-4CAB-B482-0B9B95CE7672}" type="presParOf" srcId="{7749DDBE-075B-4598-B5E5-56F912DF2749}" destId="{686DA133-791A-41FE-8A19-EF601E871578}" srcOrd="4" destOrd="0" presId="urn:microsoft.com/office/officeart/2005/8/layout/vProcess5"/>
    <dgm:cxn modelId="{E4CDF180-4709-4E41-BCAB-F3856DB09418}" type="presParOf" srcId="{7749DDBE-075B-4598-B5E5-56F912DF2749}" destId="{475C1065-C220-4864-919C-3E75A9425DA9}" srcOrd="5" destOrd="0" presId="urn:microsoft.com/office/officeart/2005/8/layout/vProcess5"/>
    <dgm:cxn modelId="{DA29F156-DD94-429C-830F-325F9C401544}" type="presParOf" srcId="{7749DDBE-075B-4598-B5E5-56F912DF2749}" destId="{B78BF671-C634-4B73-8BE4-8BF9C1D6C605}" srcOrd="6" destOrd="0" presId="urn:microsoft.com/office/officeart/2005/8/layout/vProcess5"/>
    <dgm:cxn modelId="{A4D9BB77-2422-4D8F-B662-8FBFB1199220}" type="presParOf" srcId="{7749DDBE-075B-4598-B5E5-56F912DF2749}" destId="{8F24F288-ECB1-4116-9A41-259664A0904D}" srcOrd="7" destOrd="0" presId="urn:microsoft.com/office/officeart/2005/8/layout/vProcess5"/>
    <dgm:cxn modelId="{1782B5D7-1F07-41A3-A75B-A1C876A833D4}" type="presParOf" srcId="{7749DDBE-075B-4598-B5E5-56F912DF2749}" destId="{E2C75032-E66B-4B2F-95FE-85F7C64CCC7A}" srcOrd="8" destOrd="0" presId="urn:microsoft.com/office/officeart/2005/8/layout/vProcess5"/>
    <dgm:cxn modelId="{7B32507D-2C8F-4D4D-BA79-C2E4E77FCD07}" type="presParOf" srcId="{7749DDBE-075B-4598-B5E5-56F912DF2749}" destId="{6BEE1D44-2340-45EF-A2AA-341F1CDE9AB0}" srcOrd="9" destOrd="0" presId="urn:microsoft.com/office/officeart/2005/8/layout/vProcess5"/>
    <dgm:cxn modelId="{F939D4C8-8376-4799-A8CB-268F9F1F3575}" type="presParOf" srcId="{7749DDBE-075B-4598-B5E5-56F912DF2749}" destId="{A273BCFF-A1C9-490E-87DA-FE5213294362}" srcOrd="10" destOrd="0" presId="urn:microsoft.com/office/officeart/2005/8/layout/vProcess5"/>
    <dgm:cxn modelId="{93CEDA18-0C8C-4EDC-9B13-2133E963DF08}" type="presParOf" srcId="{7749DDBE-075B-4598-B5E5-56F912DF2749}" destId="{7F84C3F8-BB75-43F5-A5AA-B12A637DFD50}" srcOrd="11" destOrd="0" presId="urn:microsoft.com/office/officeart/2005/8/layout/vProcess5"/>
    <dgm:cxn modelId="{585AFA17-1F15-495F-AB4F-75089391F89E}" type="presParOf" srcId="{7749DDBE-075B-4598-B5E5-56F912DF2749}" destId="{C4F32443-DAA9-40A5-ABE3-9998F337AF39}" srcOrd="12" destOrd="0" presId="urn:microsoft.com/office/officeart/2005/8/layout/vProcess5"/>
    <dgm:cxn modelId="{5024BE2F-8686-425A-9305-D69F7D90935A}" type="presParOf" srcId="{7749DDBE-075B-4598-B5E5-56F912DF2749}" destId="{DDB587AA-63E4-491F-B1CA-77C88E5ED7E1}" srcOrd="13" destOrd="0" presId="urn:microsoft.com/office/officeart/2005/8/layout/vProcess5"/>
    <dgm:cxn modelId="{39A3F9AF-41BC-4EBC-95E0-80606E4C1BE9}" type="presParOf" srcId="{7749DDBE-075B-4598-B5E5-56F912DF2749}" destId="{01160A2D-60A3-42D8-AAA3-21DA274B782F}"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D369007-0D85-4F73-98C7-90C18E833202}" type="doc">
      <dgm:prSet loTypeId="urn:microsoft.com/office/officeart/2005/8/layout/hProcess9" loCatId="process" qsTypeId="urn:microsoft.com/office/officeart/2005/8/quickstyle/simple1" qsCatId="simple" csTypeId="urn:microsoft.com/office/officeart/2005/8/colors/accent1_3" csCatId="accent1" phldr="1"/>
      <dgm:spPr/>
      <dgm:t>
        <a:bodyPr/>
        <a:lstStyle/>
        <a:p>
          <a:endParaRPr lang="fr-FR"/>
        </a:p>
      </dgm:t>
    </dgm:pt>
    <dgm:pt modelId="{5C8D17F6-189D-49C1-A898-FE0CEBF009A2}">
      <dgm:prSet custT="1"/>
      <dgm:spPr/>
      <dgm:t>
        <a:bodyPr/>
        <a:lstStyle/>
        <a:p>
          <a:pPr rtl="0"/>
          <a:r>
            <a:rPr lang="fr-FR" sz="1600" b="1" dirty="0"/>
            <a:t>Article 129 loi ELAN (ex: 45 bis)</a:t>
          </a:r>
        </a:p>
        <a:p>
          <a:pPr rtl="0"/>
          <a:r>
            <a:rPr lang="fr-FR" sz="1100" i="1" dirty="0"/>
            <a:t>23 novembre 2018</a:t>
          </a:r>
        </a:p>
      </dgm:t>
    </dgm:pt>
    <dgm:pt modelId="{F872AB57-D778-4F47-A9C0-C1956B74F086}" type="parTrans" cxnId="{513E00D7-458A-40C7-B1FB-642F6568E006}">
      <dgm:prSet/>
      <dgm:spPr/>
      <dgm:t>
        <a:bodyPr/>
        <a:lstStyle/>
        <a:p>
          <a:endParaRPr lang="fr-FR"/>
        </a:p>
      </dgm:t>
    </dgm:pt>
    <dgm:pt modelId="{4EE2D670-4A9D-4A2B-B50F-A35C0132486A}" type="sibTrans" cxnId="{513E00D7-458A-40C7-B1FB-642F6568E006}">
      <dgm:prSet/>
      <dgm:spPr/>
      <dgm:t>
        <a:bodyPr/>
        <a:lstStyle/>
        <a:p>
          <a:endParaRPr lang="fr-FR"/>
        </a:p>
      </dgm:t>
    </dgm:pt>
    <dgm:pt modelId="{1702E6E5-2BF3-4EC6-8396-D1290B96A3F7}">
      <dgm:prSet/>
      <dgm:spPr/>
      <dgm:t>
        <a:bodyPr/>
        <a:lstStyle/>
        <a:p>
          <a:pPr rtl="0"/>
          <a:r>
            <a:rPr lang="fr-FR" sz="1200" b="0" baseline="0" dirty="0"/>
            <a:t>« définition et régime de l’habitat inclusif » </a:t>
          </a:r>
          <a:endParaRPr lang="fr-FR" sz="1200" dirty="0"/>
        </a:p>
      </dgm:t>
    </dgm:pt>
    <dgm:pt modelId="{907F749D-D24F-495F-B855-402319075FF8}" type="parTrans" cxnId="{061FF78A-3494-48EC-8CF4-5D4251D18D49}">
      <dgm:prSet/>
      <dgm:spPr/>
      <dgm:t>
        <a:bodyPr/>
        <a:lstStyle/>
        <a:p>
          <a:endParaRPr lang="fr-FR"/>
        </a:p>
      </dgm:t>
    </dgm:pt>
    <dgm:pt modelId="{F88A15A2-9A0D-4A8D-820E-D647138A2156}" type="sibTrans" cxnId="{061FF78A-3494-48EC-8CF4-5D4251D18D49}">
      <dgm:prSet/>
      <dgm:spPr/>
      <dgm:t>
        <a:bodyPr/>
        <a:lstStyle/>
        <a:p>
          <a:endParaRPr lang="fr-FR"/>
        </a:p>
      </dgm:t>
    </dgm:pt>
    <dgm:pt modelId="{D9401D58-D745-4AAE-9EE5-A7ABAE5FD358}">
      <dgm:prSet custT="1"/>
      <dgm:spPr/>
      <dgm:t>
        <a:bodyPr/>
        <a:lstStyle/>
        <a:p>
          <a:pPr rtl="0"/>
          <a:r>
            <a:rPr lang="fr-FR" sz="1600" b="1" dirty="0"/>
            <a:t>Codification dans le CASF </a:t>
          </a:r>
          <a:r>
            <a:rPr lang="fr-FR" sz="1600" dirty="0"/>
            <a:t>:</a:t>
          </a:r>
        </a:p>
      </dgm:t>
    </dgm:pt>
    <dgm:pt modelId="{49CA4FB0-4B3D-4C0D-9CAD-1A0C92D1CBAC}" type="parTrans" cxnId="{9A584A65-2B75-4517-AADD-07964BCBA58D}">
      <dgm:prSet/>
      <dgm:spPr/>
      <dgm:t>
        <a:bodyPr/>
        <a:lstStyle/>
        <a:p>
          <a:endParaRPr lang="fr-FR"/>
        </a:p>
      </dgm:t>
    </dgm:pt>
    <dgm:pt modelId="{E7D18D8B-D4C8-48A5-98A4-14EC30F00295}" type="sibTrans" cxnId="{9A584A65-2B75-4517-AADD-07964BCBA58D}">
      <dgm:prSet/>
      <dgm:spPr/>
      <dgm:t>
        <a:bodyPr/>
        <a:lstStyle/>
        <a:p>
          <a:endParaRPr lang="fr-FR"/>
        </a:p>
      </dgm:t>
    </dgm:pt>
    <dgm:pt modelId="{2DB2448F-00DF-48ED-AA2E-870359BE9911}">
      <dgm:prSet custT="1"/>
      <dgm:spPr/>
      <dgm:t>
        <a:bodyPr/>
        <a:lstStyle/>
        <a:p>
          <a:pPr rtl="0"/>
          <a:r>
            <a:rPr lang="fr-FR" sz="1700" b="1" baseline="0" dirty="0"/>
            <a:t>Décret :</a:t>
          </a:r>
        </a:p>
        <a:p>
          <a:pPr rtl="0"/>
          <a:r>
            <a:rPr lang="fr-FR" sz="1100" b="0" i="1" baseline="0" dirty="0"/>
            <a:t>24 juin 2019</a:t>
          </a:r>
          <a:endParaRPr lang="fr-FR" sz="1100" b="0" i="1" dirty="0"/>
        </a:p>
      </dgm:t>
    </dgm:pt>
    <dgm:pt modelId="{F59F84EA-2A8C-44F5-AC59-77D6C10D35EF}" type="parTrans" cxnId="{8D9D7D3F-49F6-4622-8122-4A4B2D2EC514}">
      <dgm:prSet/>
      <dgm:spPr/>
      <dgm:t>
        <a:bodyPr/>
        <a:lstStyle/>
        <a:p>
          <a:endParaRPr lang="fr-FR"/>
        </a:p>
      </dgm:t>
    </dgm:pt>
    <dgm:pt modelId="{A39321D5-765F-4DCC-B844-C15D655D5D33}" type="sibTrans" cxnId="{8D9D7D3F-49F6-4622-8122-4A4B2D2EC514}">
      <dgm:prSet/>
      <dgm:spPr/>
      <dgm:t>
        <a:bodyPr/>
        <a:lstStyle/>
        <a:p>
          <a:endParaRPr lang="fr-FR"/>
        </a:p>
      </dgm:t>
    </dgm:pt>
    <dgm:pt modelId="{8E9A4064-226F-43C1-A444-3280601D42F3}">
      <dgm:prSet/>
      <dgm:spPr/>
      <dgm:t>
        <a:bodyPr/>
        <a:lstStyle/>
        <a:p>
          <a:pPr rtl="0"/>
          <a:r>
            <a:rPr lang="fr-FR" sz="1300" b="0" baseline="0" dirty="0"/>
            <a:t>Article D.281-1</a:t>
          </a:r>
          <a:endParaRPr lang="fr-FR" sz="1300" dirty="0"/>
        </a:p>
      </dgm:t>
    </dgm:pt>
    <dgm:pt modelId="{22BA4219-753D-46E9-BA98-263D3AC5B2CB}" type="parTrans" cxnId="{7E2C1EB9-7472-423D-8BF2-0AAC0896EE99}">
      <dgm:prSet/>
      <dgm:spPr/>
      <dgm:t>
        <a:bodyPr/>
        <a:lstStyle/>
        <a:p>
          <a:endParaRPr lang="fr-FR"/>
        </a:p>
      </dgm:t>
    </dgm:pt>
    <dgm:pt modelId="{FE4DBA4D-9DAE-4931-80BE-EF329E33CDE3}" type="sibTrans" cxnId="{7E2C1EB9-7472-423D-8BF2-0AAC0896EE99}">
      <dgm:prSet/>
      <dgm:spPr/>
      <dgm:t>
        <a:bodyPr/>
        <a:lstStyle/>
        <a:p>
          <a:endParaRPr lang="fr-FR"/>
        </a:p>
      </dgm:t>
    </dgm:pt>
    <dgm:pt modelId="{3CC85675-F7F4-4810-9B61-F4EFA5B4308D}">
      <dgm:prSet/>
      <dgm:spPr/>
      <dgm:t>
        <a:bodyPr/>
        <a:lstStyle/>
        <a:p>
          <a:pPr rtl="0"/>
          <a:r>
            <a:rPr lang="fr-FR" sz="1300" dirty="0"/>
            <a:t>Article D.281-2</a:t>
          </a:r>
        </a:p>
      </dgm:t>
    </dgm:pt>
    <dgm:pt modelId="{B76B57CC-890E-4DDE-809F-276DD0195859}" type="parTrans" cxnId="{6EF2E302-81B9-4503-A9E2-717590B61748}">
      <dgm:prSet/>
      <dgm:spPr/>
      <dgm:t>
        <a:bodyPr/>
        <a:lstStyle/>
        <a:p>
          <a:endParaRPr lang="fr-FR"/>
        </a:p>
      </dgm:t>
    </dgm:pt>
    <dgm:pt modelId="{E25E1C13-177F-484E-A9C3-EAB5A152558F}" type="sibTrans" cxnId="{6EF2E302-81B9-4503-A9E2-717590B61748}">
      <dgm:prSet/>
      <dgm:spPr/>
      <dgm:t>
        <a:bodyPr/>
        <a:lstStyle/>
        <a:p>
          <a:endParaRPr lang="fr-FR"/>
        </a:p>
      </dgm:t>
    </dgm:pt>
    <dgm:pt modelId="{19923374-D64C-44C9-B65B-2B219C521CB0}">
      <dgm:prSet custT="1"/>
      <dgm:spPr/>
      <dgm:t>
        <a:bodyPr/>
        <a:lstStyle/>
        <a:p>
          <a:pPr rtl="0"/>
          <a:r>
            <a:rPr lang="fr-FR" sz="1200" dirty="0"/>
            <a:t>Article L</a:t>
          </a:r>
          <a:r>
            <a:rPr lang="fr-FR" sz="1200" b="0" baseline="0" dirty="0"/>
            <a:t>.281-1</a:t>
          </a:r>
          <a:endParaRPr lang="fr-FR" sz="1200" dirty="0"/>
        </a:p>
      </dgm:t>
    </dgm:pt>
    <dgm:pt modelId="{2516CE94-FFE1-45F9-9A00-D99EAF6835B8}" type="parTrans" cxnId="{D1F107A3-6552-4DB9-B07C-DE9D46779B9A}">
      <dgm:prSet/>
      <dgm:spPr/>
      <dgm:t>
        <a:bodyPr/>
        <a:lstStyle/>
        <a:p>
          <a:endParaRPr lang="fr-FR"/>
        </a:p>
      </dgm:t>
    </dgm:pt>
    <dgm:pt modelId="{BFD51778-7E34-4BD7-AA7E-DB44BAD936D6}" type="sibTrans" cxnId="{D1F107A3-6552-4DB9-B07C-DE9D46779B9A}">
      <dgm:prSet/>
      <dgm:spPr/>
      <dgm:t>
        <a:bodyPr/>
        <a:lstStyle/>
        <a:p>
          <a:endParaRPr lang="fr-FR"/>
        </a:p>
      </dgm:t>
    </dgm:pt>
    <dgm:pt modelId="{AB505DF6-D8CE-4AB8-953B-63D144DD2336}">
      <dgm:prSet/>
      <dgm:spPr/>
      <dgm:t>
        <a:bodyPr/>
        <a:lstStyle/>
        <a:p>
          <a:pPr rtl="0"/>
          <a:r>
            <a:rPr lang="fr-FR" sz="1300" dirty="0"/>
            <a:t>Article D.281-3</a:t>
          </a:r>
        </a:p>
      </dgm:t>
    </dgm:pt>
    <dgm:pt modelId="{411FD722-6DAE-4A4C-A375-305755E480D0}" type="parTrans" cxnId="{AB68B224-DA7C-4267-86EA-58CCD0559D64}">
      <dgm:prSet/>
      <dgm:spPr/>
      <dgm:t>
        <a:bodyPr/>
        <a:lstStyle/>
        <a:p>
          <a:endParaRPr lang="fr-FR"/>
        </a:p>
      </dgm:t>
    </dgm:pt>
    <dgm:pt modelId="{96CA43EF-B1B6-4EDF-A17B-23172B1C5BA5}" type="sibTrans" cxnId="{AB68B224-DA7C-4267-86EA-58CCD0559D64}">
      <dgm:prSet/>
      <dgm:spPr/>
      <dgm:t>
        <a:bodyPr/>
        <a:lstStyle/>
        <a:p>
          <a:endParaRPr lang="fr-FR"/>
        </a:p>
      </dgm:t>
    </dgm:pt>
    <dgm:pt modelId="{751E9804-EC79-439A-9008-5EC3EEF160A0}">
      <dgm:prSet custT="1"/>
      <dgm:spPr/>
      <dgm:t>
        <a:bodyPr/>
        <a:lstStyle/>
        <a:p>
          <a:pPr rtl="0"/>
          <a:r>
            <a:rPr lang="fr-FR" sz="1700" b="1" dirty="0"/>
            <a:t>Arrêté:</a:t>
          </a:r>
          <a:r>
            <a:rPr lang="fr-FR" sz="1700" dirty="0"/>
            <a:t> </a:t>
          </a:r>
        </a:p>
        <a:p>
          <a:pPr rtl="0"/>
          <a:r>
            <a:rPr lang="fr-FR" sz="1100" b="0" i="1" baseline="0" dirty="0"/>
            <a:t>24 juin 2019</a:t>
          </a:r>
          <a:endParaRPr lang="fr-FR" sz="1100" dirty="0"/>
        </a:p>
      </dgm:t>
    </dgm:pt>
    <dgm:pt modelId="{F4F75724-76CE-43FB-B3DE-3E9C9243B978}" type="parTrans" cxnId="{D2A5CB9D-1CA5-4609-BA11-2E9158487FF9}">
      <dgm:prSet/>
      <dgm:spPr/>
      <dgm:t>
        <a:bodyPr/>
        <a:lstStyle/>
        <a:p>
          <a:endParaRPr lang="fr-FR"/>
        </a:p>
      </dgm:t>
    </dgm:pt>
    <dgm:pt modelId="{B756FB29-8793-4DEB-BB7F-3F40CFB24420}" type="sibTrans" cxnId="{D2A5CB9D-1CA5-4609-BA11-2E9158487FF9}">
      <dgm:prSet/>
      <dgm:spPr/>
      <dgm:t>
        <a:bodyPr/>
        <a:lstStyle/>
        <a:p>
          <a:endParaRPr lang="fr-FR"/>
        </a:p>
      </dgm:t>
    </dgm:pt>
    <dgm:pt modelId="{5A60E4BB-8A21-4B07-B1F5-816C0B8C96D4}">
      <dgm:prSet/>
      <dgm:spPr/>
      <dgm:t>
        <a:bodyPr/>
        <a:lstStyle/>
        <a:p>
          <a:pPr rtl="0"/>
          <a:r>
            <a:rPr lang="fr-FR" sz="1300" dirty="0"/>
            <a:t>Cahier des charges national relatif à l’habitat inclusif pour les personnes handicapées et les personnes âgées</a:t>
          </a:r>
        </a:p>
      </dgm:t>
    </dgm:pt>
    <dgm:pt modelId="{AD1B0009-C2C1-4F9C-852A-EF7E8A2C4AE6}" type="parTrans" cxnId="{9938A22A-41AA-4CF4-B48D-A27582E0CA9B}">
      <dgm:prSet/>
      <dgm:spPr/>
      <dgm:t>
        <a:bodyPr/>
        <a:lstStyle/>
        <a:p>
          <a:endParaRPr lang="fr-FR"/>
        </a:p>
      </dgm:t>
    </dgm:pt>
    <dgm:pt modelId="{759AD320-6376-4426-AFA9-30495FB15F18}" type="sibTrans" cxnId="{9938A22A-41AA-4CF4-B48D-A27582E0CA9B}">
      <dgm:prSet/>
      <dgm:spPr/>
      <dgm:t>
        <a:bodyPr/>
        <a:lstStyle/>
        <a:p>
          <a:endParaRPr lang="fr-FR"/>
        </a:p>
      </dgm:t>
    </dgm:pt>
    <dgm:pt modelId="{77263E76-C34D-4E23-8EC8-7A1AEA0DFAE2}">
      <dgm:prSet custT="1"/>
      <dgm:spPr/>
      <dgm:t>
        <a:bodyPr/>
        <a:lstStyle/>
        <a:p>
          <a:pPr rtl="0"/>
          <a:r>
            <a:rPr lang="fr-FR" sz="1200" dirty="0"/>
            <a:t>Article L</a:t>
          </a:r>
          <a:r>
            <a:rPr lang="fr-FR" sz="1200" b="0" baseline="0" dirty="0"/>
            <a:t>.281-2</a:t>
          </a:r>
          <a:endParaRPr lang="fr-FR" sz="1200" dirty="0"/>
        </a:p>
      </dgm:t>
    </dgm:pt>
    <dgm:pt modelId="{3E2CB4D1-5377-4678-9AD7-D69E5F27BE6A}" type="parTrans" cxnId="{A2016B1C-336E-412A-9DAF-5B5D664AB375}">
      <dgm:prSet/>
      <dgm:spPr/>
      <dgm:t>
        <a:bodyPr/>
        <a:lstStyle/>
        <a:p>
          <a:endParaRPr lang="fr-FR"/>
        </a:p>
      </dgm:t>
    </dgm:pt>
    <dgm:pt modelId="{4F083D3E-B7EC-4D94-B83E-F8092EE415E5}" type="sibTrans" cxnId="{A2016B1C-336E-412A-9DAF-5B5D664AB375}">
      <dgm:prSet/>
      <dgm:spPr/>
      <dgm:t>
        <a:bodyPr/>
        <a:lstStyle/>
        <a:p>
          <a:endParaRPr lang="fr-FR"/>
        </a:p>
      </dgm:t>
    </dgm:pt>
    <dgm:pt modelId="{3C4DB6AF-D105-43A2-9FAF-C914C8911731}">
      <dgm:prSet custT="1"/>
      <dgm:spPr/>
      <dgm:t>
        <a:bodyPr/>
        <a:lstStyle/>
        <a:p>
          <a:pPr rtl="0"/>
          <a:r>
            <a:rPr lang="fr-FR" sz="1200" dirty="0"/>
            <a:t>Article L</a:t>
          </a:r>
          <a:r>
            <a:rPr lang="fr-FR" sz="1200" b="0" baseline="0" dirty="0"/>
            <a:t>.281-3</a:t>
          </a:r>
          <a:endParaRPr lang="fr-FR" sz="1200" dirty="0"/>
        </a:p>
      </dgm:t>
    </dgm:pt>
    <dgm:pt modelId="{55A5BDAB-7E26-489D-BC9B-EE3B8943247E}" type="parTrans" cxnId="{864FE79F-E611-44E4-8962-A2EE4F1CEDE0}">
      <dgm:prSet/>
      <dgm:spPr/>
      <dgm:t>
        <a:bodyPr/>
        <a:lstStyle/>
        <a:p>
          <a:endParaRPr lang="fr-FR"/>
        </a:p>
      </dgm:t>
    </dgm:pt>
    <dgm:pt modelId="{5898924C-B47A-43D0-B402-E24F8BF0A2CF}" type="sibTrans" cxnId="{864FE79F-E611-44E4-8962-A2EE4F1CEDE0}">
      <dgm:prSet/>
      <dgm:spPr/>
      <dgm:t>
        <a:bodyPr/>
        <a:lstStyle/>
        <a:p>
          <a:endParaRPr lang="fr-FR"/>
        </a:p>
      </dgm:t>
    </dgm:pt>
    <dgm:pt modelId="{563C29A4-EEE3-4C71-95E8-A02A01DA3948}">
      <dgm:prSet custT="1"/>
      <dgm:spPr/>
      <dgm:t>
        <a:bodyPr/>
        <a:lstStyle/>
        <a:p>
          <a:pPr rtl="0"/>
          <a:r>
            <a:rPr lang="fr-FR" sz="1200" dirty="0"/>
            <a:t>Article L</a:t>
          </a:r>
          <a:r>
            <a:rPr lang="fr-FR" sz="1200" b="0" baseline="0" dirty="0"/>
            <a:t>.281-4</a:t>
          </a:r>
          <a:endParaRPr lang="fr-FR" sz="1200" dirty="0"/>
        </a:p>
      </dgm:t>
    </dgm:pt>
    <dgm:pt modelId="{4E65453C-9D0A-48D8-8160-22E1A9739A1F}" type="parTrans" cxnId="{446C33A8-1FAF-47E6-AE57-21F90114CDD5}">
      <dgm:prSet/>
      <dgm:spPr/>
      <dgm:t>
        <a:bodyPr/>
        <a:lstStyle/>
        <a:p>
          <a:endParaRPr lang="fr-FR"/>
        </a:p>
      </dgm:t>
    </dgm:pt>
    <dgm:pt modelId="{A90B3037-B87D-4E78-BC27-41A66F394D1E}" type="sibTrans" cxnId="{446C33A8-1FAF-47E6-AE57-21F90114CDD5}">
      <dgm:prSet/>
      <dgm:spPr/>
      <dgm:t>
        <a:bodyPr/>
        <a:lstStyle/>
        <a:p>
          <a:endParaRPr lang="fr-FR"/>
        </a:p>
      </dgm:t>
    </dgm:pt>
    <dgm:pt modelId="{65E63596-3888-4845-876B-5B4E4DC6C374}">
      <dgm:prSet/>
      <dgm:spPr/>
      <dgm:t>
        <a:bodyPr/>
        <a:lstStyle/>
        <a:p>
          <a:pPr rtl="0"/>
          <a:r>
            <a:rPr lang="fr-FR" sz="1200" b="0" baseline="0" dirty="0"/>
            <a:t>Crée un nouveau titre dans le CASF (code de l’action sociale et des familles) </a:t>
          </a:r>
          <a:endParaRPr lang="fr-FR" sz="1200" dirty="0"/>
        </a:p>
      </dgm:t>
    </dgm:pt>
    <dgm:pt modelId="{91C92331-86F2-40F5-A9B5-F0BF007701BB}" type="parTrans" cxnId="{382A811A-663D-402B-B14E-D44E157F4FFE}">
      <dgm:prSet/>
      <dgm:spPr/>
      <dgm:t>
        <a:bodyPr/>
        <a:lstStyle/>
        <a:p>
          <a:endParaRPr lang="fr-FR"/>
        </a:p>
      </dgm:t>
    </dgm:pt>
    <dgm:pt modelId="{B2CD2496-72E6-4F3B-B124-52C270C797BB}" type="sibTrans" cxnId="{382A811A-663D-402B-B14E-D44E157F4FFE}">
      <dgm:prSet/>
      <dgm:spPr/>
      <dgm:t>
        <a:bodyPr/>
        <a:lstStyle/>
        <a:p>
          <a:endParaRPr lang="fr-FR"/>
        </a:p>
      </dgm:t>
    </dgm:pt>
    <dgm:pt modelId="{30D34F67-AA6E-4487-AC58-08622375A29D}">
      <dgm:prSet custT="1"/>
      <dgm:spPr/>
      <dgm:t>
        <a:bodyPr/>
        <a:lstStyle/>
        <a:p>
          <a:pPr rtl="0"/>
          <a:r>
            <a:rPr lang="fr-FR" sz="1600" b="1" dirty="0"/>
            <a:t>Instruction</a:t>
          </a:r>
          <a:r>
            <a:rPr lang="fr-FR" sz="1600" dirty="0"/>
            <a:t> :</a:t>
          </a:r>
        </a:p>
        <a:p>
          <a:pPr rtl="0"/>
          <a:r>
            <a:rPr lang="fr-FR" sz="1100" b="0" i="1" baseline="0" dirty="0"/>
            <a:t>Septembre 2020</a:t>
          </a:r>
        </a:p>
      </dgm:t>
    </dgm:pt>
    <dgm:pt modelId="{303F0D88-DD88-4206-B2E0-B88E7C4BCF1E}" type="parTrans" cxnId="{2099B2DB-A9F8-4A48-8578-517FA49CF6C2}">
      <dgm:prSet/>
      <dgm:spPr/>
      <dgm:t>
        <a:bodyPr/>
        <a:lstStyle/>
        <a:p>
          <a:endParaRPr lang="fr-FR"/>
        </a:p>
      </dgm:t>
    </dgm:pt>
    <dgm:pt modelId="{3C3A9A0B-F1AD-4481-9C77-BBA3984BDA5F}" type="sibTrans" cxnId="{2099B2DB-A9F8-4A48-8578-517FA49CF6C2}">
      <dgm:prSet/>
      <dgm:spPr/>
      <dgm:t>
        <a:bodyPr/>
        <a:lstStyle/>
        <a:p>
          <a:endParaRPr lang="fr-FR"/>
        </a:p>
      </dgm:t>
    </dgm:pt>
    <dgm:pt modelId="{9905B9C9-CC08-40C5-9018-11AF165250E5}">
      <dgm:prSet custT="1"/>
      <dgm:spPr/>
      <dgm:t>
        <a:bodyPr/>
        <a:lstStyle/>
        <a:p>
          <a:r>
            <a:rPr lang="fr-FR" sz="1300" b="0" dirty="0"/>
            <a:t>relative aux modalités de mise en œuvre du forfait pour l'habitat inclusif </a:t>
          </a:r>
        </a:p>
      </dgm:t>
    </dgm:pt>
    <dgm:pt modelId="{BFB989DD-4296-476D-B1F8-7F29A639830E}" type="parTrans" cxnId="{BC6DF600-4163-4CEC-8F69-A58C18ABC5E2}">
      <dgm:prSet/>
      <dgm:spPr/>
      <dgm:t>
        <a:bodyPr/>
        <a:lstStyle/>
        <a:p>
          <a:endParaRPr lang="fr-FR"/>
        </a:p>
      </dgm:t>
    </dgm:pt>
    <dgm:pt modelId="{06017FD3-91EA-46F5-8FBB-98D8856B1EB3}" type="sibTrans" cxnId="{BC6DF600-4163-4CEC-8F69-A58C18ABC5E2}">
      <dgm:prSet/>
      <dgm:spPr/>
      <dgm:t>
        <a:bodyPr/>
        <a:lstStyle/>
        <a:p>
          <a:endParaRPr lang="fr-FR"/>
        </a:p>
      </dgm:t>
    </dgm:pt>
    <dgm:pt modelId="{6244DC87-037B-4B43-997B-EB1C24B17381}">
      <dgm:prSet custT="1"/>
      <dgm:spPr/>
      <dgm:t>
        <a:bodyPr/>
        <a:lstStyle/>
        <a:p>
          <a:r>
            <a:rPr lang="fr-FR" sz="1200" dirty="0"/>
            <a:t>Article L.233-1-1</a:t>
          </a:r>
        </a:p>
      </dgm:t>
    </dgm:pt>
    <dgm:pt modelId="{BE7452CA-272D-4FD2-9D5F-478ABD2383DF}" type="parTrans" cxnId="{5F3E64E9-E7A0-497C-91A6-6390608C7117}">
      <dgm:prSet/>
      <dgm:spPr/>
      <dgm:t>
        <a:bodyPr/>
        <a:lstStyle/>
        <a:p>
          <a:endParaRPr lang="fr-FR"/>
        </a:p>
      </dgm:t>
    </dgm:pt>
    <dgm:pt modelId="{CCC195C5-255C-4A27-B9D6-CEE794DD4D49}" type="sibTrans" cxnId="{5F3E64E9-E7A0-497C-91A6-6390608C7117}">
      <dgm:prSet/>
      <dgm:spPr/>
      <dgm:t>
        <a:bodyPr/>
        <a:lstStyle/>
        <a:p>
          <a:endParaRPr lang="fr-FR"/>
        </a:p>
      </dgm:t>
    </dgm:pt>
    <dgm:pt modelId="{FE38D9C8-8CB6-4348-A9A5-99ACA7DF7228}">
      <dgm:prSet custT="1"/>
      <dgm:spPr/>
      <dgm:t>
        <a:bodyPr/>
        <a:lstStyle/>
        <a:p>
          <a:r>
            <a:rPr lang="fr-FR" sz="1200" dirty="0"/>
            <a:t>Article L.233-3-1</a:t>
          </a:r>
        </a:p>
      </dgm:t>
    </dgm:pt>
    <dgm:pt modelId="{2E3C1CCF-8B22-4B0F-955C-309223953948}" type="parTrans" cxnId="{3D7ED942-7DF4-417E-82F5-55E0AAC7F9B3}">
      <dgm:prSet/>
      <dgm:spPr/>
      <dgm:t>
        <a:bodyPr/>
        <a:lstStyle/>
        <a:p>
          <a:endParaRPr lang="fr-FR"/>
        </a:p>
      </dgm:t>
    </dgm:pt>
    <dgm:pt modelId="{C0A9E0B1-4C17-4730-B008-F8F5A9CEFD5E}" type="sibTrans" cxnId="{3D7ED942-7DF4-417E-82F5-55E0AAC7F9B3}">
      <dgm:prSet/>
      <dgm:spPr/>
      <dgm:t>
        <a:bodyPr/>
        <a:lstStyle/>
        <a:p>
          <a:endParaRPr lang="fr-FR"/>
        </a:p>
      </dgm:t>
    </dgm:pt>
    <dgm:pt modelId="{8043273E-42F9-4A81-9E80-7E4C07370C0C}" type="pres">
      <dgm:prSet presAssocID="{3D369007-0D85-4F73-98C7-90C18E833202}" presName="CompostProcess" presStyleCnt="0">
        <dgm:presLayoutVars>
          <dgm:dir/>
          <dgm:resizeHandles val="exact"/>
        </dgm:presLayoutVars>
      </dgm:prSet>
      <dgm:spPr/>
    </dgm:pt>
    <dgm:pt modelId="{4F7C02AF-C050-4BEF-ADA7-87734CF552C4}" type="pres">
      <dgm:prSet presAssocID="{3D369007-0D85-4F73-98C7-90C18E833202}" presName="arrow" presStyleLbl="bgShp" presStyleIdx="0" presStyleCnt="1" custScaleX="87591" custScaleY="90950" custLinFactNeighborX="2581" custLinFactNeighborY="4383"/>
      <dgm:spPr/>
    </dgm:pt>
    <dgm:pt modelId="{DF08653F-7A76-481C-BFA8-306D669CF1E1}" type="pres">
      <dgm:prSet presAssocID="{3D369007-0D85-4F73-98C7-90C18E833202}" presName="linearProcess" presStyleCnt="0"/>
      <dgm:spPr/>
    </dgm:pt>
    <dgm:pt modelId="{EBAAB39C-000E-4C8A-B048-BCDC3CEB7C75}" type="pres">
      <dgm:prSet presAssocID="{5C8D17F6-189D-49C1-A898-FE0CEBF009A2}" presName="textNode" presStyleLbl="node1" presStyleIdx="0" presStyleCnt="5" custScaleY="105911">
        <dgm:presLayoutVars>
          <dgm:bulletEnabled val="1"/>
        </dgm:presLayoutVars>
      </dgm:prSet>
      <dgm:spPr>
        <a:prstGeom prst="rect">
          <a:avLst/>
        </a:prstGeom>
      </dgm:spPr>
    </dgm:pt>
    <dgm:pt modelId="{332167BC-75A3-4F0A-A3AE-6383656D9DE5}" type="pres">
      <dgm:prSet presAssocID="{4EE2D670-4A9D-4A2B-B50F-A35C0132486A}" presName="sibTrans" presStyleCnt="0"/>
      <dgm:spPr/>
    </dgm:pt>
    <dgm:pt modelId="{BF80B0FF-7505-465C-A8BE-26BD1EAC6DB0}" type="pres">
      <dgm:prSet presAssocID="{D9401D58-D745-4AAE-9EE5-A7ABAE5FD358}" presName="textNode" presStyleLbl="node1" presStyleIdx="1" presStyleCnt="5">
        <dgm:presLayoutVars>
          <dgm:bulletEnabled val="1"/>
        </dgm:presLayoutVars>
      </dgm:prSet>
      <dgm:spPr>
        <a:prstGeom prst="rect">
          <a:avLst/>
        </a:prstGeom>
      </dgm:spPr>
    </dgm:pt>
    <dgm:pt modelId="{B6692D1C-298A-4624-B63D-F7916F66C07A}" type="pres">
      <dgm:prSet presAssocID="{E7D18D8B-D4C8-48A5-98A4-14EC30F00295}" presName="sibTrans" presStyleCnt="0"/>
      <dgm:spPr/>
    </dgm:pt>
    <dgm:pt modelId="{FD77FBEC-ABCB-4C0C-A60C-643FC2E562FE}" type="pres">
      <dgm:prSet presAssocID="{2DB2448F-00DF-48ED-AA2E-870359BE9911}" presName="textNode" presStyleLbl="node1" presStyleIdx="2" presStyleCnt="5">
        <dgm:presLayoutVars>
          <dgm:bulletEnabled val="1"/>
        </dgm:presLayoutVars>
      </dgm:prSet>
      <dgm:spPr>
        <a:prstGeom prst="rect">
          <a:avLst/>
        </a:prstGeom>
      </dgm:spPr>
    </dgm:pt>
    <dgm:pt modelId="{971708D5-365B-4F17-B1EC-D8F3533CC4A5}" type="pres">
      <dgm:prSet presAssocID="{A39321D5-765F-4DCC-B844-C15D655D5D33}" presName="sibTrans" presStyleCnt="0"/>
      <dgm:spPr/>
    </dgm:pt>
    <dgm:pt modelId="{8872BB0A-604C-4793-A1D7-25BDACE5C09F}" type="pres">
      <dgm:prSet presAssocID="{751E9804-EC79-439A-9008-5EC3EEF160A0}" presName="textNode" presStyleLbl="node1" presStyleIdx="3" presStyleCnt="5">
        <dgm:presLayoutVars>
          <dgm:bulletEnabled val="1"/>
        </dgm:presLayoutVars>
      </dgm:prSet>
      <dgm:spPr>
        <a:prstGeom prst="rect">
          <a:avLst/>
        </a:prstGeom>
      </dgm:spPr>
    </dgm:pt>
    <dgm:pt modelId="{983ED6C7-4F87-4B82-947C-96BC8EF99480}" type="pres">
      <dgm:prSet presAssocID="{B756FB29-8793-4DEB-BB7F-3F40CFB24420}" presName="sibTrans" presStyleCnt="0"/>
      <dgm:spPr/>
    </dgm:pt>
    <dgm:pt modelId="{48983EC3-8AA4-4205-9506-106E2B312709}" type="pres">
      <dgm:prSet presAssocID="{30D34F67-AA6E-4487-AC58-08622375A29D}" presName="textNode" presStyleLbl="node1" presStyleIdx="4" presStyleCnt="5">
        <dgm:presLayoutVars>
          <dgm:bulletEnabled val="1"/>
        </dgm:presLayoutVars>
      </dgm:prSet>
      <dgm:spPr>
        <a:prstGeom prst="rect">
          <a:avLst/>
        </a:prstGeom>
      </dgm:spPr>
    </dgm:pt>
  </dgm:ptLst>
  <dgm:cxnLst>
    <dgm:cxn modelId="{BC6DF600-4163-4CEC-8F69-A58C18ABC5E2}" srcId="{30D34F67-AA6E-4487-AC58-08622375A29D}" destId="{9905B9C9-CC08-40C5-9018-11AF165250E5}" srcOrd="0" destOrd="0" parTransId="{BFB989DD-4296-476D-B1F8-7F29A639830E}" sibTransId="{06017FD3-91EA-46F5-8FBB-98D8856B1EB3}"/>
    <dgm:cxn modelId="{6EF2E302-81B9-4503-A9E2-717590B61748}" srcId="{2DB2448F-00DF-48ED-AA2E-870359BE9911}" destId="{3CC85675-F7F4-4810-9B61-F4EFA5B4308D}" srcOrd="1" destOrd="0" parTransId="{B76B57CC-890E-4DDE-809F-276DD0195859}" sibTransId="{E25E1C13-177F-484E-A9C3-EAB5A152558F}"/>
    <dgm:cxn modelId="{08FBAB12-FDAE-42E0-A4C0-8C78A07B2245}" type="presOf" srcId="{5A60E4BB-8A21-4B07-B1F5-816C0B8C96D4}" destId="{8872BB0A-604C-4793-A1D7-25BDACE5C09F}" srcOrd="0" destOrd="1" presId="urn:microsoft.com/office/officeart/2005/8/layout/hProcess9"/>
    <dgm:cxn modelId="{382A811A-663D-402B-B14E-D44E157F4FFE}" srcId="{5C8D17F6-189D-49C1-A898-FE0CEBF009A2}" destId="{65E63596-3888-4845-876B-5B4E4DC6C374}" srcOrd="0" destOrd="0" parTransId="{91C92331-86F2-40F5-A9B5-F0BF007701BB}" sibTransId="{B2CD2496-72E6-4F3B-B124-52C270C797BB}"/>
    <dgm:cxn modelId="{A2016B1C-336E-412A-9DAF-5B5D664AB375}" srcId="{D9401D58-D745-4AAE-9EE5-A7ABAE5FD358}" destId="{77263E76-C34D-4E23-8EC8-7A1AEA0DFAE2}" srcOrd="1" destOrd="0" parTransId="{3E2CB4D1-5377-4678-9AD7-D69E5F27BE6A}" sibTransId="{4F083D3E-B7EC-4D94-B83E-F8092EE415E5}"/>
    <dgm:cxn modelId="{AB68B224-DA7C-4267-86EA-58CCD0559D64}" srcId="{2DB2448F-00DF-48ED-AA2E-870359BE9911}" destId="{AB505DF6-D8CE-4AB8-953B-63D144DD2336}" srcOrd="2" destOrd="0" parTransId="{411FD722-6DAE-4A4C-A375-305755E480D0}" sibTransId="{96CA43EF-B1B6-4EDF-A17B-23172B1C5BA5}"/>
    <dgm:cxn modelId="{9938A22A-41AA-4CF4-B48D-A27582E0CA9B}" srcId="{751E9804-EC79-439A-9008-5EC3EEF160A0}" destId="{5A60E4BB-8A21-4B07-B1F5-816C0B8C96D4}" srcOrd="0" destOrd="0" parTransId="{AD1B0009-C2C1-4F9C-852A-EF7E8A2C4AE6}" sibTransId="{759AD320-6376-4426-AFA9-30495FB15F18}"/>
    <dgm:cxn modelId="{EBD4E330-1690-4BC8-975D-B1C1D50E1BE0}" type="presOf" srcId="{65E63596-3888-4845-876B-5B4E4DC6C374}" destId="{EBAAB39C-000E-4C8A-B048-BCDC3CEB7C75}" srcOrd="0" destOrd="1" presId="urn:microsoft.com/office/officeart/2005/8/layout/hProcess9"/>
    <dgm:cxn modelId="{2208C235-2398-4489-BE28-E1E7145A4B17}" type="presOf" srcId="{8E9A4064-226F-43C1-A444-3280601D42F3}" destId="{FD77FBEC-ABCB-4C0C-A60C-643FC2E562FE}" srcOrd="0" destOrd="1" presId="urn:microsoft.com/office/officeart/2005/8/layout/hProcess9"/>
    <dgm:cxn modelId="{FDAC063A-FEDB-423C-873F-5A458CFCFB04}" type="presOf" srcId="{D9401D58-D745-4AAE-9EE5-A7ABAE5FD358}" destId="{BF80B0FF-7505-465C-A8BE-26BD1EAC6DB0}" srcOrd="0" destOrd="0" presId="urn:microsoft.com/office/officeart/2005/8/layout/hProcess9"/>
    <dgm:cxn modelId="{8D9D7D3F-49F6-4622-8122-4A4B2D2EC514}" srcId="{3D369007-0D85-4F73-98C7-90C18E833202}" destId="{2DB2448F-00DF-48ED-AA2E-870359BE9911}" srcOrd="2" destOrd="0" parTransId="{F59F84EA-2A8C-44F5-AC59-77D6C10D35EF}" sibTransId="{A39321D5-765F-4DCC-B844-C15D655D5D33}"/>
    <dgm:cxn modelId="{3D7ED942-7DF4-417E-82F5-55E0AAC7F9B3}" srcId="{D9401D58-D745-4AAE-9EE5-A7ABAE5FD358}" destId="{FE38D9C8-8CB6-4348-A9A5-99ACA7DF7228}" srcOrd="5" destOrd="0" parTransId="{2E3C1CCF-8B22-4B0F-955C-309223953948}" sibTransId="{C0A9E0B1-4C17-4730-B008-F8F5A9CEFD5E}"/>
    <dgm:cxn modelId="{9A584A65-2B75-4517-AADD-07964BCBA58D}" srcId="{3D369007-0D85-4F73-98C7-90C18E833202}" destId="{D9401D58-D745-4AAE-9EE5-A7ABAE5FD358}" srcOrd="1" destOrd="0" parTransId="{49CA4FB0-4B3D-4C0D-9CAD-1A0C92D1CBAC}" sibTransId="{E7D18D8B-D4C8-48A5-98A4-14EC30F00295}"/>
    <dgm:cxn modelId="{B7073A66-BB5D-4471-9459-0384217B1724}" type="presOf" srcId="{1702E6E5-2BF3-4EC6-8396-D1290B96A3F7}" destId="{EBAAB39C-000E-4C8A-B048-BCDC3CEB7C75}" srcOrd="0" destOrd="2" presId="urn:microsoft.com/office/officeart/2005/8/layout/hProcess9"/>
    <dgm:cxn modelId="{013BC748-ECE1-4021-A4C7-E7DDA32DD591}" type="presOf" srcId="{3D369007-0D85-4F73-98C7-90C18E833202}" destId="{8043273E-42F9-4A81-9E80-7E4C07370C0C}" srcOrd="0" destOrd="0" presId="urn:microsoft.com/office/officeart/2005/8/layout/hProcess9"/>
    <dgm:cxn modelId="{0449D26B-4D9C-4B93-AB23-AF72832BDB4C}" type="presOf" srcId="{77263E76-C34D-4E23-8EC8-7A1AEA0DFAE2}" destId="{BF80B0FF-7505-465C-A8BE-26BD1EAC6DB0}" srcOrd="0" destOrd="2" presId="urn:microsoft.com/office/officeart/2005/8/layout/hProcess9"/>
    <dgm:cxn modelId="{4F6FB551-F5B2-46C6-90DD-6FC0D15EEB6A}" type="presOf" srcId="{751E9804-EC79-439A-9008-5EC3EEF160A0}" destId="{8872BB0A-604C-4793-A1D7-25BDACE5C09F}" srcOrd="0" destOrd="0" presId="urn:microsoft.com/office/officeart/2005/8/layout/hProcess9"/>
    <dgm:cxn modelId="{0D05F159-98FA-47BF-906A-14280F8BECC3}" type="presOf" srcId="{3CC85675-F7F4-4810-9B61-F4EFA5B4308D}" destId="{FD77FBEC-ABCB-4C0C-A60C-643FC2E562FE}" srcOrd="0" destOrd="2" presId="urn:microsoft.com/office/officeart/2005/8/layout/hProcess9"/>
    <dgm:cxn modelId="{061FF78A-3494-48EC-8CF4-5D4251D18D49}" srcId="{5C8D17F6-189D-49C1-A898-FE0CEBF009A2}" destId="{1702E6E5-2BF3-4EC6-8396-D1290B96A3F7}" srcOrd="1" destOrd="0" parTransId="{907F749D-D24F-495F-B855-402319075FF8}" sibTransId="{F88A15A2-9A0D-4A8D-820E-D647138A2156}"/>
    <dgm:cxn modelId="{96BFFC98-350A-4DA0-9943-62EEA70BC7D9}" type="presOf" srcId="{30D34F67-AA6E-4487-AC58-08622375A29D}" destId="{48983EC3-8AA4-4205-9506-106E2B312709}" srcOrd="0" destOrd="0" presId="urn:microsoft.com/office/officeart/2005/8/layout/hProcess9"/>
    <dgm:cxn modelId="{D2A5CB9D-1CA5-4609-BA11-2E9158487FF9}" srcId="{3D369007-0D85-4F73-98C7-90C18E833202}" destId="{751E9804-EC79-439A-9008-5EC3EEF160A0}" srcOrd="3" destOrd="0" parTransId="{F4F75724-76CE-43FB-B3DE-3E9C9243B978}" sibTransId="{B756FB29-8793-4DEB-BB7F-3F40CFB24420}"/>
    <dgm:cxn modelId="{59017E9F-18AB-4A50-A7CF-2488525958CF}" type="presOf" srcId="{9905B9C9-CC08-40C5-9018-11AF165250E5}" destId="{48983EC3-8AA4-4205-9506-106E2B312709}" srcOrd="0" destOrd="1" presId="urn:microsoft.com/office/officeart/2005/8/layout/hProcess9"/>
    <dgm:cxn modelId="{864FE79F-E611-44E4-8962-A2EE4F1CEDE0}" srcId="{D9401D58-D745-4AAE-9EE5-A7ABAE5FD358}" destId="{3C4DB6AF-D105-43A2-9FAF-C914C8911731}" srcOrd="2" destOrd="0" parTransId="{55A5BDAB-7E26-489D-BC9B-EE3B8943247E}" sibTransId="{5898924C-B47A-43D0-B402-E24F8BF0A2CF}"/>
    <dgm:cxn modelId="{D1F107A3-6552-4DB9-B07C-DE9D46779B9A}" srcId="{D9401D58-D745-4AAE-9EE5-A7ABAE5FD358}" destId="{19923374-D64C-44C9-B65B-2B219C521CB0}" srcOrd="0" destOrd="0" parTransId="{2516CE94-FFE1-45F9-9A00-D99EAF6835B8}" sibTransId="{BFD51778-7E34-4BD7-AA7E-DB44BAD936D6}"/>
    <dgm:cxn modelId="{D54354A4-A5AB-47D2-BBF6-10409B481206}" type="presOf" srcId="{AB505DF6-D8CE-4AB8-953B-63D144DD2336}" destId="{FD77FBEC-ABCB-4C0C-A60C-643FC2E562FE}" srcOrd="0" destOrd="3" presId="urn:microsoft.com/office/officeart/2005/8/layout/hProcess9"/>
    <dgm:cxn modelId="{6A94FCA6-951E-4A3F-AE9C-CFD1F243043D}" type="presOf" srcId="{3C4DB6AF-D105-43A2-9FAF-C914C8911731}" destId="{BF80B0FF-7505-465C-A8BE-26BD1EAC6DB0}" srcOrd="0" destOrd="3" presId="urn:microsoft.com/office/officeart/2005/8/layout/hProcess9"/>
    <dgm:cxn modelId="{446C33A8-1FAF-47E6-AE57-21F90114CDD5}" srcId="{D9401D58-D745-4AAE-9EE5-A7ABAE5FD358}" destId="{563C29A4-EEE3-4C71-95E8-A02A01DA3948}" srcOrd="3" destOrd="0" parTransId="{4E65453C-9D0A-48D8-8160-22E1A9739A1F}" sibTransId="{A90B3037-B87D-4E78-BC27-41A66F394D1E}"/>
    <dgm:cxn modelId="{5A1D1CA9-4D94-4722-86A0-988D433C181F}" type="presOf" srcId="{6244DC87-037B-4B43-997B-EB1C24B17381}" destId="{BF80B0FF-7505-465C-A8BE-26BD1EAC6DB0}" srcOrd="0" destOrd="5" presId="urn:microsoft.com/office/officeart/2005/8/layout/hProcess9"/>
    <dgm:cxn modelId="{7E2C1EB9-7472-423D-8BF2-0AAC0896EE99}" srcId="{2DB2448F-00DF-48ED-AA2E-870359BE9911}" destId="{8E9A4064-226F-43C1-A444-3280601D42F3}" srcOrd="0" destOrd="0" parTransId="{22BA4219-753D-46E9-BA98-263D3AC5B2CB}" sibTransId="{FE4DBA4D-9DAE-4931-80BE-EF329E33CDE3}"/>
    <dgm:cxn modelId="{513E00D7-458A-40C7-B1FB-642F6568E006}" srcId="{3D369007-0D85-4F73-98C7-90C18E833202}" destId="{5C8D17F6-189D-49C1-A898-FE0CEBF009A2}" srcOrd="0" destOrd="0" parTransId="{F872AB57-D778-4F47-A9C0-C1956B74F086}" sibTransId="{4EE2D670-4A9D-4A2B-B50F-A35C0132486A}"/>
    <dgm:cxn modelId="{2099B2DB-A9F8-4A48-8578-517FA49CF6C2}" srcId="{3D369007-0D85-4F73-98C7-90C18E833202}" destId="{30D34F67-AA6E-4487-AC58-08622375A29D}" srcOrd="4" destOrd="0" parTransId="{303F0D88-DD88-4206-B2E0-B88E7C4BCF1E}" sibTransId="{3C3A9A0B-F1AD-4481-9C77-BBA3984BDA5F}"/>
    <dgm:cxn modelId="{90AEC9E4-770D-4611-936A-692B9BB25644}" type="presOf" srcId="{5C8D17F6-189D-49C1-A898-FE0CEBF009A2}" destId="{EBAAB39C-000E-4C8A-B048-BCDC3CEB7C75}" srcOrd="0" destOrd="0" presId="urn:microsoft.com/office/officeart/2005/8/layout/hProcess9"/>
    <dgm:cxn modelId="{5F3E64E9-E7A0-497C-91A6-6390608C7117}" srcId="{D9401D58-D745-4AAE-9EE5-A7ABAE5FD358}" destId="{6244DC87-037B-4B43-997B-EB1C24B17381}" srcOrd="4" destOrd="0" parTransId="{BE7452CA-272D-4FD2-9D5F-478ABD2383DF}" sibTransId="{CCC195C5-255C-4A27-B9D6-CEE794DD4D49}"/>
    <dgm:cxn modelId="{EE25ACED-B88C-4323-8A72-5CC879403674}" type="presOf" srcId="{19923374-D64C-44C9-B65B-2B219C521CB0}" destId="{BF80B0FF-7505-465C-A8BE-26BD1EAC6DB0}" srcOrd="0" destOrd="1" presId="urn:microsoft.com/office/officeart/2005/8/layout/hProcess9"/>
    <dgm:cxn modelId="{AB9015EE-9259-4EE0-85AA-94557D5C79FE}" type="presOf" srcId="{2DB2448F-00DF-48ED-AA2E-870359BE9911}" destId="{FD77FBEC-ABCB-4C0C-A60C-643FC2E562FE}" srcOrd="0" destOrd="0" presId="urn:microsoft.com/office/officeart/2005/8/layout/hProcess9"/>
    <dgm:cxn modelId="{3F325AF2-3E0A-49B3-A216-BC1C08126092}" type="presOf" srcId="{563C29A4-EEE3-4C71-95E8-A02A01DA3948}" destId="{BF80B0FF-7505-465C-A8BE-26BD1EAC6DB0}" srcOrd="0" destOrd="4" presId="urn:microsoft.com/office/officeart/2005/8/layout/hProcess9"/>
    <dgm:cxn modelId="{14EA6EF5-189A-4A43-B3BB-1CEEE0277D8D}" type="presOf" srcId="{FE38D9C8-8CB6-4348-A9A5-99ACA7DF7228}" destId="{BF80B0FF-7505-465C-A8BE-26BD1EAC6DB0}" srcOrd="0" destOrd="6" presId="urn:microsoft.com/office/officeart/2005/8/layout/hProcess9"/>
    <dgm:cxn modelId="{787E36D1-2C86-491A-A0D9-3AEC9A595465}" type="presParOf" srcId="{8043273E-42F9-4A81-9E80-7E4C07370C0C}" destId="{4F7C02AF-C050-4BEF-ADA7-87734CF552C4}" srcOrd="0" destOrd="0" presId="urn:microsoft.com/office/officeart/2005/8/layout/hProcess9"/>
    <dgm:cxn modelId="{6F34BF42-1B5C-465A-B40F-0C47CFD11835}" type="presParOf" srcId="{8043273E-42F9-4A81-9E80-7E4C07370C0C}" destId="{DF08653F-7A76-481C-BFA8-306D669CF1E1}" srcOrd="1" destOrd="0" presId="urn:microsoft.com/office/officeart/2005/8/layout/hProcess9"/>
    <dgm:cxn modelId="{251AB481-F917-43C8-BA6F-A1AFF2822137}" type="presParOf" srcId="{DF08653F-7A76-481C-BFA8-306D669CF1E1}" destId="{EBAAB39C-000E-4C8A-B048-BCDC3CEB7C75}" srcOrd="0" destOrd="0" presId="urn:microsoft.com/office/officeart/2005/8/layout/hProcess9"/>
    <dgm:cxn modelId="{C4F2C8EE-883B-41DF-A0F8-953FD522B0FC}" type="presParOf" srcId="{DF08653F-7A76-481C-BFA8-306D669CF1E1}" destId="{332167BC-75A3-4F0A-A3AE-6383656D9DE5}" srcOrd="1" destOrd="0" presId="urn:microsoft.com/office/officeart/2005/8/layout/hProcess9"/>
    <dgm:cxn modelId="{46DFB9C9-0494-427F-919B-7EEBDFB4EAC6}" type="presParOf" srcId="{DF08653F-7A76-481C-BFA8-306D669CF1E1}" destId="{BF80B0FF-7505-465C-A8BE-26BD1EAC6DB0}" srcOrd="2" destOrd="0" presId="urn:microsoft.com/office/officeart/2005/8/layout/hProcess9"/>
    <dgm:cxn modelId="{2345031F-E81B-4E87-89CC-F4DE0EF7DB26}" type="presParOf" srcId="{DF08653F-7A76-481C-BFA8-306D669CF1E1}" destId="{B6692D1C-298A-4624-B63D-F7916F66C07A}" srcOrd="3" destOrd="0" presId="urn:microsoft.com/office/officeart/2005/8/layout/hProcess9"/>
    <dgm:cxn modelId="{FF44DD0B-5FA7-4D0B-87F3-04C3407A4CDE}" type="presParOf" srcId="{DF08653F-7A76-481C-BFA8-306D669CF1E1}" destId="{FD77FBEC-ABCB-4C0C-A60C-643FC2E562FE}" srcOrd="4" destOrd="0" presId="urn:microsoft.com/office/officeart/2005/8/layout/hProcess9"/>
    <dgm:cxn modelId="{EA7A8F4E-0439-481B-8255-33F3948E4A53}" type="presParOf" srcId="{DF08653F-7A76-481C-BFA8-306D669CF1E1}" destId="{971708D5-365B-4F17-B1EC-D8F3533CC4A5}" srcOrd="5" destOrd="0" presId="urn:microsoft.com/office/officeart/2005/8/layout/hProcess9"/>
    <dgm:cxn modelId="{2002F37E-E9D3-4650-AD9B-85001CACF233}" type="presParOf" srcId="{DF08653F-7A76-481C-BFA8-306D669CF1E1}" destId="{8872BB0A-604C-4793-A1D7-25BDACE5C09F}" srcOrd="6" destOrd="0" presId="urn:microsoft.com/office/officeart/2005/8/layout/hProcess9"/>
    <dgm:cxn modelId="{FA5BC3C9-6E92-4EEE-A840-CD551E0EF2D5}" type="presParOf" srcId="{DF08653F-7A76-481C-BFA8-306D669CF1E1}" destId="{983ED6C7-4F87-4B82-947C-96BC8EF99480}" srcOrd="7" destOrd="0" presId="urn:microsoft.com/office/officeart/2005/8/layout/hProcess9"/>
    <dgm:cxn modelId="{BB939470-749C-4E14-BED4-2952B129D852}" type="presParOf" srcId="{DF08653F-7A76-481C-BFA8-306D669CF1E1}" destId="{48983EC3-8AA4-4205-9506-106E2B312709}"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CDAE54E-111C-41F4-9721-77293133F48C}"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fr-FR"/>
        </a:p>
      </dgm:t>
    </dgm:pt>
    <dgm:pt modelId="{4B9CE360-AC38-4F68-BA6D-8F7E8E73E15F}">
      <dgm:prSet/>
      <dgm:spPr/>
      <dgm:t>
        <a:bodyPr/>
        <a:lstStyle/>
        <a:p>
          <a:pPr rtl="0"/>
          <a:r>
            <a:rPr lang="fr-FR" b="1" dirty="0"/>
            <a:t>la fin de la barrière d'âge à 75 ans </a:t>
          </a:r>
          <a:r>
            <a:rPr lang="fr-FR" dirty="0"/>
            <a:t>;</a:t>
          </a:r>
        </a:p>
      </dgm:t>
    </dgm:pt>
    <dgm:pt modelId="{CE062910-B682-44D9-9B4F-8DE1C5CD4681}" type="parTrans" cxnId="{B6E6004E-CC88-4E2E-ADCF-1D8BE7C1E5C9}">
      <dgm:prSet/>
      <dgm:spPr/>
      <dgm:t>
        <a:bodyPr/>
        <a:lstStyle/>
        <a:p>
          <a:endParaRPr lang="fr-FR"/>
        </a:p>
      </dgm:t>
    </dgm:pt>
    <dgm:pt modelId="{7ED64AF8-0C43-4B6B-80DE-15C90DBAA9F3}" type="sibTrans" cxnId="{B6E6004E-CC88-4E2E-ADCF-1D8BE7C1E5C9}">
      <dgm:prSet/>
      <dgm:spPr/>
      <dgm:t>
        <a:bodyPr/>
        <a:lstStyle/>
        <a:p>
          <a:endParaRPr lang="fr-FR"/>
        </a:p>
      </dgm:t>
    </dgm:pt>
    <dgm:pt modelId="{BEC4E109-95DD-4C21-ACCB-A253B8D4D896}">
      <dgm:prSet/>
      <dgm:spPr/>
      <dgm:t>
        <a:bodyPr/>
        <a:lstStyle/>
        <a:p>
          <a:pPr rtl="0"/>
          <a:r>
            <a:rPr lang="fr-FR" b="1" dirty="0"/>
            <a:t>le plafonnement du reste à charge des usagers à 10 % des ressources nettes après impôt dans la législation ;</a:t>
          </a:r>
        </a:p>
      </dgm:t>
    </dgm:pt>
    <dgm:pt modelId="{DFBA72A4-C567-4AB2-BA40-D8747671C514}" type="parTrans" cxnId="{93C39F97-359D-4CB4-89A4-E742FB8068D6}">
      <dgm:prSet/>
      <dgm:spPr/>
      <dgm:t>
        <a:bodyPr/>
        <a:lstStyle/>
        <a:p>
          <a:endParaRPr lang="fr-FR"/>
        </a:p>
      </dgm:t>
    </dgm:pt>
    <dgm:pt modelId="{32E75EFA-E971-4663-BD67-879052AA0DAA}" type="sibTrans" cxnId="{93C39F97-359D-4CB4-89A4-E742FB8068D6}">
      <dgm:prSet/>
      <dgm:spPr/>
      <dgm:t>
        <a:bodyPr/>
        <a:lstStyle/>
        <a:p>
          <a:endParaRPr lang="fr-FR"/>
        </a:p>
      </dgm:t>
    </dgm:pt>
    <dgm:pt modelId="{117EF1A6-2993-4A65-BD55-F34115C57BA4}">
      <dgm:prSet/>
      <dgm:spPr/>
      <dgm:t>
        <a:bodyPr/>
        <a:lstStyle/>
        <a:p>
          <a:pPr rtl="0"/>
          <a:r>
            <a:rPr lang="fr-FR" b="1" dirty="0"/>
            <a:t>l’entrée de la prestation dans le corpus des droits à vie dès lors que le handicap n'est pas susceptible d'évoluer favorablement ;</a:t>
          </a:r>
        </a:p>
      </dgm:t>
    </dgm:pt>
    <dgm:pt modelId="{069ACABF-CF64-40F6-8F9A-0B5BDD12F542}" type="parTrans" cxnId="{20C312C6-A0B5-45B6-A371-4841696E6FAF}">
      <dgm:prSet/>
      <dgm:spPr/>
      <dgm:t>
        <a:bodyPr/>
        <a:lstStyle/>
        <a:p>
          <a:endParaRPr lang="fr-FR"/>
        </a:p>
      </dgm:t>
    </dgm:pt>
    <dgm:pt modelId="{F47918EF-0678-4C2C-8DEB-0121EFFB9D0A}" type="sibTrans" cxnId="{20C312C6-A0B5-45B6-A371-4841696E6FAF}">
      <dgm:prSet/>
      <dgm:spPr/>
      <dgm:t>
        <a:bodyPr/>
        <a:lstStyle/>
        <a:p>
          <a:endParaRPr lang="fr-FR"/>
        </a:p>
      </dgm:t>
    </dgm:pt>
    <dgm:pt modelId="{E4F573A1-AFA0-4BD4-A66E-476DFCF51589}">
      <dgm:prSet/>
      <dgm:spPr/>
      <dgm:t>
        <a:bodyPr/>
        <a:lstStyle/>
        <a:p>
          <a:pPr rtl="0"/>
          <a:r>
            <a:rPr lang="fr-FR" b="1" dirty="0"/>
            <a:t>la création d'un comité stratégique chargé de formuler des propositions sur les questions de l'évolution des transports et des besoins spécifiques des enfants handicapés.</a:t>
          </a:r>
        </a:p>
      </dgm:t>
    </dgm:pt>
    <dgm:pt modelId="{748431A5-1087-4C8C-9B8F-32C35CC374A7}" type="parTrans" cxnId="{BA68BD4B-0383-407E-9DD3-A94E38B4918A}">
      <dgm:prSet/>
      <dgm:spPr/>
      <dgm:t>
        <a:bodyPr/>
        <a:lstStyle/>
        <a:p>
          <a:endParaRPr lang="fr-FR"/>
        </a:p>
      </dgm:t>
    </dgm:pt>
    <dgm:pt modelId="{386D18A6-4216-4BC9-A2DE-6F678E18FB65}" type="sibTrans" cxnId="{BA68BD4B-0383-407E-9DD3-A94E38B4918A}">
      <dgm:prSet/>
      <dgm:spPr/>
      <dgm:t>
        <a:bodyPr/>
        <a:lstStyle/>
        <a:p>
          <a:endParaRPr lang="fr-FR"/>
        </a:p>
      </dgm:t>
    </dgm:pt>
    <dgm:pt modelId="{DDC02468-9B5B-4E7F-8109-46726F225063}" type="pres">
      <dgm:prSet presAssocID="{FCDAE54E-111C-41F4-9721-77293133F48C}" presName="Name0" presStyleCnt="0">
        <dgm:presLayoutVars>
          <dgm:chMax val="7"/>
          <dgm:chPref val="7"/>
          <dgm:dir/>
        </dgm:presLayoutVars>
      </dgm:prSet>
      <dgm:spPr/>
    </dgm:pt>
    <dgm:pt modelId="{0665970F-B6BE-4182-855A-08A017CE2E79}" type="pres">
      <dgm:prSet presAssocID="{FCDAE54E-111C-41F4-9721-77293133F48C}" presName="Name1" presStyleCnt="0"/>
      <dgm:spPr/>
    </dgm:pt>
    <dgm:pt modelId="{D1A77820-484E-4EB0-9F13-C4CAD8C8A7C5}" type="pres">
      <dgm:prSet presAssocID="{FCDAE54E-111C-41F4-9721-77293133F48C}" presName="cycle" presStyleCnt="0"/>
      <dgm:spPr/>
    </dgm:pt>
    <dgm:pt modelId="{DAB53353-C1B6-4708-AF13-BDB131BBD84C}" type="pres">
      <dgm:prSet presAssocID="{FCDAE54E-111C-41F4-9721-77293133F48C}" presName="srcNode" presStyleLbl="node1" presStyleIdx="0" presStyleCnt="4"/>
      <dgm:spPr/>
    </dgm:pt>
    <dgm:pt modelId="{9833C7B7-A4B6-4A35-8588-72524BCEF599}" type="pres">
      <dgm:prSet presAssocID="{FCDAE54E-111C-41F4-9721-77293133F48C}" presName="conn" presStyleLbl="parChTrans1D2" presStyleIdx="0" presStyleCnt="1"/>
      <dgm:spPr/>
    </dgm:pt>
    <dgm:pt modelId="{D53863D5-9546-4C9C-8008-3B6D38937D69}" type="pres">
      <dgm:prSet presAssocID="{FCDAE54E-111C-41F4-9721-77293133F48C}" presName="extraNode" presStyleLbl="node1" presStyleIdx="0" presStyleCnt="4"/>
      <dgm:spPr/>
    </dgm:pt>
    <dgm:pt modelId="{93978801-F3DF-4645-9CC9-4DA395F3B74B}" type="pres">
      <dgm:prSet presAssocID="{FCDAE54E-111C-41F4-9721-77293133F48C}" presName="dstNode" presStyleLbl="node1" presStyleIdx="0" presStyleCnt="4"/>
      <dgm:spPr/>
    </dgm:pt>
    <dgm:pt modelId="{0590A610-1DFE-446E-A2D8-73E7D357E3A8}" type="pres">
      <dgm:prSet presAssocID="{4B9CE360-AC38-4F68-BA6D-8F7E8E73E15F}" presName="text_1" presStyleLbl="node1" presStyleIdx="0" presStyleCnt="4">
        <dgm:presLayoutVars>
          <dgm:bulletEnabled val="1"/>
        </dgm:presLayoutVars>
      </dgm:prSet>
      <dgm:spPr/>
    </dgm:pt>
    <dgm:pt modelId="{B1AE6A61-9BEC-4BF1-B616-1E5D2B46A27D}" type="pres">
      <dgm:prSet presAssocID="{4B9CE360-AC38-4F68-BA6D-8F7E8E73E15F}" presName="accent_1" presStyleCnt="0"/>
      <dgm:spPr/>
    </dgm:pt>
    <dgm:pt modelId="{02E0A0F7-E809-44F6-97B2-4DC1CDE942A9}" type="pres">
      <dgm:prSet presAssocID="{4B9CE360-AC38-4F68-BA6D-8F7E8E73E15F}" presName="accentRepeatNode" presStyleLbl="solidFgAcc1" presStyleIdx="0" presStyleCnt="4"/>
      <dgm:spPr/>
    </dgm:pt>
    <dgm:pt modelId="{3D495F80-F3D1-4031-ABBE-B41F01768C94}" type="pres">
      <dgm:prSet presAssocID="{BEC4E109-95DD-4C21-ACCB-A253B8D4D896}" presName="text_2" presStyleLbl="node1" presStyleIdx="1" presStyleCnt="4">
        <dgm:presLayoutVars>
          <dgm:bulletEnabled val="1"/>
        </dgm:presLayoutVars>
      </dgm:prSet>
      <dgm:spPr/>
    </dgm:pt>
    <dgm:pt modelId="{8FBE1397-9A9D-4415-93E6-3DD940953909}" type="pres">
      <dgm:prSet presAssocID="{BEC4E109-95DD-4C21-ACCB-A253B8D4D896}" presName="accent_2" presStyleCnt="0"/>
      <dgm:spPr/>
    </dgm:pt>
    <dgm:pt modelId="{5190817F-8388-4431-A995-BBFA8C714026}" type="pres">
      <dgm:prSet presAssocID="{BEC4E109-95DD-4C21-ACCB-A253B8D4D896}" presName="accentRepeatNode" presStyleLbl="solidFgAcc1" presStyleIdx="1" presStyleCnt="4"/>
      <dgm:spPr/>
    </dgm:pt>
    <dgm:pt modelId="{8F29CDC3-6256-48CB-8EA6-F38F0C4FDD6E}" type="pres">
      <dgm:prSet presAssocID="{117EF1A6-2993-4A65-BD55-F34115C57BA4}" presName="text_3" presStyleLbl="node1" presStyleIdx="2" presStyleCnt="4">
        <dgm:presLayoutVars>
          <dgm:bulletEnabled val="1"/>
        </dgm:presLayoutVars>
      </dgm:prSet>
      <dgm:spPr/>
    </dgm:pt>
    <dgm:pt modelId="{237182EB-FD16-4861-9BAE-76480BC5878B}" type="pres">
      <dgm:prSet presAssocID="{117EF1A6-2993-4A65-BD55-F34115C57BA4}" presName="accent_3" presStyleCnt="0"/>
      <dgm:spPr/>
    </dgm:pt>
    <dgm:pt modelId="{A7505463-6649-439E-A485-127F12501452}" type="pres">
      <dgm:prSet presAssocID="{117EF1A6-2993-4A65-BD55-F34115C57BA4}" presName="accentRepeatNode" presStyleLbl="solidFgAcc1" presStyleIdx="2" presStyleCnt="4"/>
      <dgm:spPr/>
    </dgm:pt>
    <dgm:pt modelId="{35626FB7-A1A2-475C-9E3B-C20DCA4CF9B1}" type="pres">
      <dgm:prSet presAssocID="{E4F573A1-AFA0-4BD4-A66E-476DFCF51589}" presName="text_4" presStyleLbl="node1" presStyleIdx="3" presStyleCnt="4">
        <dgm:presLayoutVars>
          <dgm:bulletEnabled val="1"/>
        </dgm:presLayoutVars>
      </dgm:prSet>
      <dgm:spPr/>
    </dgm:pt>
    <dgm:pt modelId="{22E62590-C5DB-466A-A57A-347856F91E33}" type="pres">
      <dgm:prSet presAssocID="{E4F573A1-AFA0-4BD4-A66E-476DFCF51589}" presName="accent_4" presStyleCnt="0"/>
      <dgm:spPr/>
    </dgm:pt>
    <dgm:pt modelId="{5ADA7732-6786-4E2F-A3FC-EC8A6F71DF77}" type="pres">
      <dgm:prSet presAssocID="{E4F573A1-AFA0-4BD4-A66E-476DFCF51589}" presName="accentRepeatNode" presStyleLbl="solidFgAcc1" presStyleIdx="3" presStyleCnt="4"/>
      <dgm:spPr/>
    </dgm:pt>
  </dgm:ptLst>
  <dgm:cxnLst>
    <dgm:cxn modelId="{33D25A1A-0C9F-4E2F-848C-FD1DCF342C60}" type="presOf" srcId="{4B9CE360-AC38-4F68-BA6D-8F7E8E73E15F}" destId="{0590A610-1DFE-446E-A2D8-73E7D357E3A8}" srcOrd="0" destOrd="0" presId="urn:microsoft.com/office/officeart/2008/layout/VerticalCurvedList"/>
    <dgm:cxn modelId="{BA68BD4B-0383-407E-9DD3-A94E38B4918A}" srcId="{FCDAE54E-111C-41F4-9721-77293133F48C}" destId="{E4F573A1-AFA0-4BD4-A66E-476DFCF51589}" srcOrd="3" destOrd="0" parTransId="{748431A5-1087-4C8C-9B8F-32C35CC374A7}" sibTransId="{386D18A6-4216-4BC9-A2DE-6F678E18FB65}"/>
    <dgm:cxn modelId="{B6E6004E-CC88-4E2E-ADCF-1D8BE7C1E5C9}" srcId="{FCDAE54E-111C-41F4-9721-77293133F48C}" destId="{4B9CE360-AC38-4F68-BA6D-8F7E8E73E15F}" srcOrd="0" destOrd="0" parTransId="{CE062910-B682-44D9-9B4F-8DE1C5CD4681}" sibTransId="{7ED64AF8-0C43-4B6B-80DE-15C90DBAA9F3}"/>
    <dgm:cxn modelId="{053C9D54-4A7C-4BA5-AC2C-FDF9D03FD06E}" type="presOf" srcId="{BEC4E109-95DD-4C21-ACCB-A253B8D4D896}" destId="{3D495F80-F3D1-4031-ABBE-B41F01768C94}" srcOrd="0" destOrd="0" presId="urn:microsoft.com/office/officeart/2008/layout/VerticalCurvedList"/>
    <dgm:cxn modelId="{5A63DD88-8D91-4159-9303-100CF74579E0}" type="presOf" srcId="{7ED64AF8-0C43-4B6B-80DE-15C90DBAA9F3}" destId="{9833C7B7-A4B6-4A35-8588-72524BCEF599}" srcOrd="0" destOrd="0" presId="urn:microsoft.com/office/officeart/2008/layout/VerticalCurvedList"/>
    <dgm:cxn modelId="{93C39F97-359D-4CB4-89A4-E742FB8068D6}" srcId="{FCDAE54E-111C-41F4-9721-77293133F48C}" destId="{BEC4E109-95DD-4C21-ACCB-A253B8D4D896}" srcOrd="1" destOrd="0" parTransId="{DFBA72A4-C567-4AB2-BA40-D8747671C514}" sibTransId="{32E75EFA-E971-4663-BD67-879052AA0DAA}"/>
    <dgm:cxn modelId="{9CF901A7-C733-46C6-ACF6-CF3684BAC072}" type="presOf" srcId="{FCDAE54E-111C-41F4-9721-77293133F48C}" destId="{DDC02468-9B5B-4E7F-8109-46726F225063}" srcOrd="0" destOrd="0" presId="urn:microsoft.com/office/officeart/2008/layout/VerticalCurvedList"/>
    <dgm:cxn modelId="{AFD0CFB8-DC87-4407-B06E-BB0316960E77}" type="presOf" srcId="{117EF1A6-2993-4A65-BD55-F34115C57BA4}" destId="{8F29CDC3-6256-48CB-8EA6-F38F0C4FDD6E}" srcOrd="0" destOrd="0" presId="urn:microsoft.com/office/officeart/2008/layout/VerticalCurvedList"/>
    <dgm:cxn modelId="{20C312C6-A0B5-45B6-A371-4841696E6FAF}" srcId="{FCDAE54E-111C-41F4-9721-77293133F48C}" destId="{117EF1A6-2993-4A65-BD55-F34115C57BA4}" srcOrd="2" destOrd="0" parTransId="{069ACABF-CF64-40F6-8F9A-0B5BDD12F542}" sibTransId="{F47918EF-0678-4C2C-8DEB-0121EFFB9D0A}"/>
    <dgm:cxn modelId="{8DCE7DCC-E818-4EAB-B954-A8D837B9A143}" type="presOf" srcId="{E4F573A1-AFA0-4BD4-A66E-476DFCF51589}" destId="{35626FB7-A1A2-475C-9E3B-C20DCA4CF9B1}" srcOrd="0" destOrd="0" presId="urn:microsoft.com/office/officeart/2008/layout/VerticalCurvedList"/>
    <dgm:cxn modelId="{340A25FA-E607-435F-B8C4-29C29791504A}" type="presParOf" srcId="{DDC02468-9B5B-4E7F-8109-46726F225063}" destId="{0665970F-B6BE-4182-855A-08A017CE2E79}" srcOrd="0" destOrd="0" presId="urn:microsoft.com/office/officeart/2008/layout/VerticalCurvedList"/>
    <dgm:cxn modelId="{6CA88585-1DD6-4100-9DAF-18BA4053AC2D}" type="presParOf" srcId="{0665970F-B6BE-4182-855A-08A017CE2E79}" destId="{D1A77820-484E-4EB0-9F13-C4CAD8C8A7C5}" srcOrd="0" destOrd="0" presId="urn:microsoft.com/office/officeart/2008/layout/VerticalCurvedList"/>
    <dgm:cxn modelId="{BE9E6398-7A90-46A0-B1E7-234E696D8AD8}" type="presParOf" srcId="{D1A77820-484E-4EB0-9F13-C4CAD8C8A7C5}" destId="{DAB53353-C1B6-4708-AF13-BDB131BBD84C}" srcOrd="0" destOrd="0" presId="urn:microsoft.com/office/officeart/2008/layout/VerticalCurvedList"/>
    <dgm:cxn modelId="{793987B7-949F-4BE5-A808-55FCD24ADDD4}" type="presParOf" srcId="{D1A77820-484E-4EB0-9F13-C4CAD8C8A7C5}" destId="{9833C7B7-A4B6-4A35-8588-72524BCEF599}" srcOrd="1" destOrd="0" presId="urn:microsoft.com/office/officeart/2008/layout/VerticalCurvedList"/>
    <dgm:cxn modelId="{E8827858-3258-41FF-8DA4-7C3B11E1EC08}" type="presParOf" srcId="{D1A77820-484E-4EB0-9F13-C4CAD8C8A7C5}" destId="{D53863D5-9546-4C9C-8008-3B6D38937D69}" srcOrd="2" destOrd="0" presId="urn:microsoft.com/office/officeart/2008/layout/VerticalCurvedList"/>
    <dgm:cxn modelId="{DFC826BC-E2D0-430B-B96B-90AC74A48287}" type="presParOf" srcId="{D1A77820-484E-4EB0-9F13-C4CAD8C8A7C5}" destId="{93978801-F3DF-4645-9CC9-4DA395F3B74B}" srcOrd="3" destOrd="0" presId="urn:microsoft.com/office/officeart/2008/layout/VerticalCurvedList"/>
    <dgm:cxn modelId="{A40800AB-7198-4975-A65C-39631F47CFF2}" type="presParOf" srcId="{0665970F-B6BE-4182-855A-08A017CE2E79}" destId="{0590A610-1DFE-446E-A2D8-73E7D357E3A8}" srcOrd="1" destOrd="0" presId="urn:microsoft.com/office/officeart/2008/layout/VerticalCurvedList"/>
    <dgm:cxn modelId="{2A25684B-89C2-47F8-B48A-5D6E0366F020}" type="presParOf" srcId="{0665970F-B6BE-4182-855A-08A017CE2E79}" destId="{B1AE6A61-9BEC-4BF1-B616-1E5D2B46A27D}" srcOrd="2" destOrd="0" presId="urn:microsoft.com/office/officeart/2008/layout/VerticalCurvedList"/>
    <dgm:cxn modelId="{4FBC9B8C-AEF4-46D3-B553-DE6C6BCB2219}" type="presParOf" srcId="{B1AE6A61-9BEC-4BF1-B616-1E5D2B46A27D}" destId="{02E0A0F7-E809-44F6-97B2-4DC1CDE942A9}" srcOrd="0" destOrd="0" presId="urn:microsoft.com/office/officeart/2008/layout/VerticalCurvedList"/>
    <dgm:cxn modelId="{3360486D-B47F-44B4-86BD-24C0B396EBE9}" type="presParOf" srcId="{0665970F-B6BE-4182-855A-08A017CE2E79}" destId="{3D495F80-F3D1-4031-ABBE-B41F01768C94}" srcOrd="3" destOrd="0" presId="urn:microsoft.com/office/officeart/2008/layout/VerticalCurvedList"/>
    <dgm:cxn modelId="{8FF49BEC-FDCA-491A-AF36-9C9679F5A9F8}" type="presParOf" srcId="{0665970F-B6BE-4182-855A-08A017CE2E79}" destId="{8FBE1397-9A9D-4415-93E6-3DD940953909}" srcOrd="4" destOrd="0" presId="urn:microsoft.com/office/officeart/2008/layout/VerticalCurvedList"/>
    <dgm:cxn modelId="{2BBA7860-FFFE-4855-80CA-6686BB71687D}" type="presParOf" srcId="{8FBE1397-9A9D-4415-93E6-3DD940953909}" destId="{5190817F-8388-4431-A995-BBFA8C714026}" srcOrd="0" destOrd="0" presId="urn:microsoft.com/office/officeart/2008/layout/VerticalCurvedList"/>
    <dgm:cxn modelId="{552C4030-0A03-4B08-9B02-CA244ACBD1D5}" type="presParOf" srcId="{0665970F-B6BE-4182-855A-08A017CE2E79}" destId="{8F29CDC3-6256-48CB-8EA6-F38F0C4FDD6E}" srcOrd="5" destOrd="0" presId="urn:microsoft.com/office/officeart/2008/layout/VerticalCurvedList"/>
    <dgm:cxn modelId="{AF48B6F8-BD82-4FA5-8E57-534AE26BAD17}" type="presParOf" srcId="{0665970F-B6BE-4182-855A-08A017CE2E79}" destId="{237182EB-FD16-4861-9BAE-76480BC5878B}" srcOrd="6" destOrd="0" presId="urn:microsoft.com/office/officeart/2008/layout/VerticalCurvedList"/>
    <dgm:cxn modelId="{0EABF5DE-0C32-4BDA-B43B-C74AC2FC1143}" type="presParOf" srcId="{237182EB-FD16-4861-9BAE-76480BC5878B}" destId="{A7505463-6649-439E-A485-127F12501452}" srcOrd="0" destOrd="0" presId="urn:microsoft.com/office/officeart/2008/layout/VerticalCurvedList"/>
    <dgm:cxn modelId="{2B4C444F-9964-43AE-8C78-29F2D9A9FC67}" type="presParOf" srcId="{0665970F-B6BE-4182-855A-08A017CE2E79}" destId="{35626FB7-A1A2-475C-9E3B-C20DCA4CF9B1}" srcOrd="7" destOrd="0" presId="urn:microsoft.com/office/officeart/2008/layout/VerticalCurvedList"/>
    <dgm:cxn modelId="{181DA222-BF24-4ADB-873D-D046E7DA8546}" type="presParOf" srcId="{0665970F-B6BE-4182-855A-08A017CE2E79}" destId="{22E62590-C5DB-466A-A57A-347856F91E33}" srcOrd="8" destOrd="0" presId="urn:microsoft.com/office/officeart/2008/layout/VerticalCurvedList"/>
    <dgm:cxn modelId="{C2092635-16CD-4348-9C89-312DD3BB04DA}" type="presParOf" srcId="{22E62590-C5DB-466A-A57A-347856F91E33}" destId="{5ADA7732-6786-4E2F-A3FC-EC8A6F71DF77}"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DC74B9-BC76-429D-9074-8AE9FD52DA88}">
      <dsp:nvSpPr>
        <dsp:cNvPr id="0" name=""/>
        <dsp:cNvSpPr/>
      </dsp:nvSpPr>
      <dsp:spPr>
        <a:xfrm>
          <a:off x="0" y="0"/>
          <a:ext cx="6080368" cy="655494"/>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rtl="0">
            <a:lnSpc>
              <a:spcPct val="90000"/>
            </a:lnSpc>
            <a:spcBef>
              <a:spcPct val="0"/>
            </a:spcBef>
            <a:spcAft>
              <a:spcPct val="35000"/>
            </a:spcAft>
            <a:buNone/>
          </a:pPr>
          <a:r>
            <a:rPr lang="fr-FR" sz="1200" kern="1200">
              <a:solidFill>
                <a:sysClr val="window" lastClr="FFFFFF"/>
              </a:solidFill>
              <a:latin typeface="Calibri" panose="020F0502020204030204"/>
              <a:ea typeface="+mn-ea"/>
              <a:cs typeface="+mn-cs"/>
            </a:rPr>
            <a:t>Un numéro national d’appui : 0800 360 360 à l’attention des personnes handicapées et de leurs proches aidants en grandes difficultés ou sans solution</a:t>
          </a:r>
        </a:p>
      </dsp:txBody>
      <dsp:txXfrm>
        <a:off x="19199" y="19199"/>
        <a:ext cx="5296344" cy="617096"/>
      </dsp:txXfrm>
    </dsp:sp>
    <dsp:sp modelId="{94913774-BE17-40D8-A79E-8CCF98D1C57F}">
      <dsp:nvSpPr>
        <dsp:cNvPr id="0" name=""/>
        <dsp:cNvSpPr/>
      </dsp:nvSpPr>
      <dsp:spPr>
        <a:xfrm>
          <a:off x="454053" y="746535"/>
          <a:ext cx="6080368" cy="655494"/>
        </a:xfrm>
        <a:prstGeom prst="roundRect">
          <a:avLst>
            <a:gd name="adj" fmla="val 10000"/>
          </a:avLst>
        </a:prstGeom>
        <a:solidFill>
          <a:srgbClr val="4472C4">
            <a:hueOff val="-1838336"/>
            <a:satOff val="-2557"/>
            <a:lumOff val="-981"/>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rtl="0">
            <a:lnSpc>
              <a:spcPct val="90000"/>
            </a:lnSpc>
            <a:spcBef>
              <a:spcPct val="0"/>
            </a:spcBef>
            <a:spcAft>
              <a:spcPct val="35000"/>
            </a:spcAft>
            <a:buNone/>
          </a:pPr>
          <a:r>
            <a:rPr lang="fr-FR" sz="1200" kern="1200" dirty="0">
              <a:solidFill>
                <a:sysClr val="window" lastClr="FFFFFF"/>
              </a:solidFill>
              <a:latin typeface="Calibri" panose="020F0502020204030204"/>
              <a:ea typeface="+mn-ea"/>
              <a:cs typeface="+mn-cs"/>
            </a:rPr>
            <a:t>Basculé vers une coopération territoriale nommée « communauté 360 » (ESMS, entreprises, éducation nationale, ARS, mairies …)</a:t>
          </a:r>
        </a:p>
      </dsp:txBody>
      <dsp:txXfrm>
        <a:off x="473252" y="765734"/>
        <a:ext cx="5161845" cy="617096"/>
      </dsp:txXfrm>
    </dsp:sp>
    <dsp:sp modelId="{56547309-2716-4F09-82F2-FC6165EE8F45}">
      <dsp:nvSpPr>
        <dsp:cNvPr id="0" name=""/>
        <dsp:cNvSpPr/>
      </dsp:nvSpPr>
      <dsp:spPr>
        <a:xfrm>
          <a:off x="908106" y="1493071"/>
          <a:ext cx="6080368" cy="655494"/>
        </a:xfrm>
        <a:prstGeom prst="roundRect">
          <a:avLst>
            <a:gd name="adj" fmla="val 10000"/>
          </a:avLst>
        </a:prstGeom>
        <a:solidFill>
          <a:schemeClr val="accent1">
            <a:lumMod val="40000"/>
            <a:lumOff val="60000"/>
          </a:scheme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rtl="0">
            <a:lnSpc>
              <a:spcPct val="90000"/>
            </a:lnSpc>
            <a:spcBef>
              <a:spcPct val="0"/>
            </a:spcBef>
            <a:spcAft>
              <a:spcPct val="35000"/>
            </a:spcAft>
            <a:buNone/>
          </a:pPr>
          <a:r>
            <a:rPr lang="fr-FR" sz="1200" kern="1200">
              <a:solidFill>
                <a:sysClr val="window" lastClr="FFFFFF"/>
              </a:solidFill>
              <a:latin typeface="Calibri" panose="020F0502020204030204"/>
              <a:ea typeface="+mn-ea"/>
              <a:cs typeface="+mn-cs"/>
            </a:rPr>
            <a:t>Sous le pilotage des MDPH </a:t>
          </a:r>
        </a:p>
      </dsp:txBody>
      <dsp:txXfrm>
        <a:off x="927305" y="1512270"/>
        <a:ext cx="5161845" cy="617096"/>
      </dsp:txXfrm>
    </dsp:sp>
    <dsp:sp modelId="{686DA133-791A-41FE-8A19-EF601E871578}">
      <dsp:nvSpPr>
        <dsp:cNvPr id="0" name=""/>
        <dsp:cNvSpPr/>
      </dsp:nvSpPr>
      <dsp:spPr>
        <a:xfrm>
          <a:off x="1362160" y="2239606"/>
          <a:ext cx="6080368" cy="655494"/>
        </a:xfrm>
        <a:prstGeom prst="roundRect">
          <a:avLst>
            <a:gd name="adj" fmla="val 10000"/>
          </a:avLst>
        </a:prstGeom>
        <a:solidFill>
          <a:schemeClr val="accent1"/>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rtl="0">
            <a:lnSpc>
              <a:spcPct val="90000"/>
            </a:lnSpc>
            <a:spcBef>
              <a:spcPct val="0"/>
            </a:spcBef>
            <a:spcAft>
              <a:spcPct val="35000"/>
            </a:spcAft>
            <a:buNone/>
          </a:pPr>
          <a:r>
            <a:rPr lang="fr-FR" sz="1200" kern="1200" dirty="0">
              <a:solidFill>
                <a:sysClr val="window" lastClr="FFFFFF"/>
              </a:solidFill>
              <a:latin typeface="Calibri" panose="020F0502020204030204"/>
              <a:ea typeface="+mn-ea"/>
              <a:cs typeface="+mn-cs"/>
            </a:rPr>
            <a:t>Des équipes de « conseillers en parcours » traitent les appels et trouvent des solutions  (accès aux soins, solutions de répit, accompagnement renforcé avec des équipes mobiles …)</a:t>
          </a:r>
        </a:p>
      </dsp:txBody>
      <dsp:txXfrm>
        <a:off x="1381359" y="2258805"/>
        <a:ext cx="5161845" cy="617096"/>
      </dsp:txXfrm>
    </dsp:sp>
    <dsp:sp modelId="{475C1065-C220-4864-919C-3E75A9425DA9}">
      <dsp:nvSpPr>
        <dsp:cNvPr id="0" name=""/>
        <dsp:cNvSpPr/>
      </dsp:nvSpPr>
      <dsp:spPr>
        <a:xfrm>
          <a:off x="1816213" y="2986142"/>
          <a:ext cx="6080368" cy="655494"/>
        </a:xfrm>
        <a:prstGeom prst="roundRect">
          <a:avLst>
            <a:gd name="adj" fmla="val 10000"/>
          </a:avLst>
        </a:prstGeom>
        <a:solidFill>
          <a:srgbClr val="0088EE"/>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rtl="0">
            <a:lnSpc>
              <a:spcPct val="90000"/>
            </a:lnSpc>
            <a:spcBef>
              <a:spcPct val="0"/>
            </a:spcBef>
            <a:spcAft>
              <a:spcPct val="35000"/>
            </a:spcAft>
            <a:buNone/>
          </a:pPr>
          <a:r>
            <a:rPr lang="fr-FR" sz="1200" kern="1200" dirty="0">
              <a:solidFill>
                <a:sysClr val="window" lastClr="FFFFFF"/>
              </a:solidFill>
              <a:latin typeface="Calibri" panose="020F0502020204030204"/>
              <a:ea typeface="+mn-ea"/>
              <a:cs typeface="+mn-cs"/>
            </a:rPr>
            <a:t>150 millions d’€ (cf. circulaire budgétaire PA/PH)</a:t>
          </a:r>
        </a:p>
      </dsp:txBody>
      <dsp:txXfrm>
        <a:off x="1835412" y="3005341"/>
        <a:ext cx="5161845" cy="617096"/>
      </dsp:txXfrm>
    </dsp:sp>
    <dsp:sp modelId="{B78BF671-C634-4B73-8BE4-8BF9C1D6C605}">
      <dsp:nvSpPr>
        <dsp:cNvPr id="0" name=""/>
        <dsp:cNvSpPr/>
      </dsp:nvSpPr>
      <dsp:spPr>
        <a:xfrm>
          <a:off x="5654296" y="478875"/>
          <a:ext cx="426071" cy="426071"/>
        </a:xfrm>
        <a:prstGeom prst="downArrow">
          <a:avLst>
            <a:gd name="adj1" fmla="val 55000"/>
            <a:gd name="adj2" fmla="val 45000"/>
          </a:avLst>
        </a:prstGeom>
        <a:solidFill>
          <a:srgbClr val="4472C4">
            <a:tint val="40000"/>
            <a:alpha val="90000"/>
            <a:hueOff val="0"/>
            <a:satOff val="0"/>
            <a:lumOff val="0"/>
            <a:alphaOff val="0"/>
          </a:srgbClr>
        </a:solidFill>
        <a:ln w="12700" cap="flat" cmpd="sng" algn="ctr">
          <a:solidFill>
            <a:srgbClr val="4472C4">
              <a:tint val="40000"/>
              <a:alpha val="9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endParaRPr lang="fr-FR" sz="1900" kern="1200">
            <a:solidFill>
              <a:sysClr val="windowText" lastClr="000000">
                <a:hueOff val="0"/>
                <a:satOff val="0"/>
                <a:lumOff val="0"/>
                <a:alphaOff val="0"/>
              </a:sysClr>
            </a:solidFill>
            <a:latin typeface="Calibri" panose="020F0502020204030204"/>
            <a:ea typeface="+mn-ea"/>
            <a:cs typeface="+mn-cs"/>
          </a:endParaRPr>
        </a:p>
      </dsp:txBody>
      <dsp:txXfrm>
        <a:off x="5750162" y="478875"/>
        <a:ext cx="234339" cy="320618"/>
      </dsp:txXfrm>
    </dsp:sp>
    <dsp:sp modelId="{8F24F288-ECB1-4116-9A41-259664A0904D}">
      <dsp:nvSpPr>
        <dsp:cNvPr id="0" name=""/>
        <dsp:cNvSpPr/>
      </dsp:nvSpPr>
      <dsp:spPr>
        <a:xfrm>
          <a:off x="6108350" y="1225410"/>
          <a:ext cx="426071" cy="426071"/>
        </a:xfrm>
        <a:prstGeom prst="plus">
          <a:avLst/>
        </a:prstGeom>
        <a:solidFill>
          <a:srgbClr val="4472C4">
            <a:tint val="40000"/>
            <a:alpha val="90000"/>
            <a:hueOff val="-2463918"/>
            <a:satOff val="-4272"/>
            <a:lumOff val="-430"/>
            <a:alphaOff val="0"/>
          </a:srgbClr>
        </a:solidFill>
        <a:ln w="12700" cap="flat" cmpd="sng" algn="ctr">
          <a:solidFill>
            <a:srgbClr val="4472C4">
              <a:tint val="40000"/>
              <a:alpha val="9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fr-FR" sz="2500" kern="1200">
            <a:solidFill>
              <a:sysClr val="windowText" lastClr="000000">
                <a:hueOff val="0"/>
                <a:satOff val="0"/>
                <a:lumOff val="0"/>
                <a:alphaOff val="0"/>
              </a:sysClr>
            </a:solidFill>
            <a:latin typeface="Calibri" panose="020F0502020204030204"/>
            <a:ea typeface="+mn-ea"/>
            <a:cs typeface="+mn-cs"/>
          </a:endParaRPr>
        </a:p>
      </dsp:txBody>
      <dsp:txXfrm>
        <a:off x="6214868" y="1225410"/>
        <a:ext cx="213035" cy="426071"/>
      </dsp:txXfrm>
    </dsp:sp>
    <dsp:sp modelId="{E2C75032-E66B-4B2F-95FE-85F7C64CCC7A}">
      <dsp:nvSpPr>
        <dsp:cNvPr id="0" name=""/>
        <dsp:cNvSpPr/>
      </dsp:nvSpPr>
      <dsp:spPr>
        <a:xfrm>
          <a:off x="6562403" y="1961021"/>
          <a:ext cx="426071" cy="426071"/>
        </a:xfrm>
        <a:prstGeom prst="plus">
          <a:avLst/>
        </a:prstGeom>
        <a:solidFill>
          <a:srgbClr val="4472C4">
            <a:tint val="40000"/>
            <a:alpha val="90000"/>
            <a:hueOff val="-4927837"/>
            <a:satOff val="-8544"/>
            <a:lumOff val="-859"/>
            <a:alphaOff val="0"/>
          </a:srgbClr>
        </a:solidFill>
        <a:ln w="12700" cap="flat" cmpd="sng" algn="ctr">
          <a:solidFill>
            <a:srgbClr val="4472C4">
              <a:tint val="40000"/>
              <a:alpha val="9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fr-FR" sz="2500" kern="1200" dirty="0">
            <a:solidFill>
              <a:sysClr val="windowText" lastClr="000000">
                <a:hueOff val="0"/>
                <a:satOff val="0"/>
                <a:lumOff val="0"/>
                <a:alphaOff val="0"/>
              </a:sysClr>
            </a:solidFill>
            <a:latin typeface="Calibri" panose="020F0502020204030204"/>
            <a:ea typeface="+mn-ea"/>
            <a:cs typeface="+mn-cs"/>
          </a:endParaRPr>
        </a:p>
      </dsp:txBody>
      <dsp:txXfrm>
        <a:off x="6668921" y="1961021"/>
        <a:ext cx="213035" cy="426071"/>
      </dsp:txXfrm>
    </dsp:sp>
    <dsp:sp modelId="{6BEE1D44-2340-45EF-A2AA-341F1CDE9AB0}">
      <dsp:nvSpPr>
        <dsp:cNvPr id="0" name=""/>
        <dsp:cNvSpPr/>
      </dsp:nvSpPr>
      <dsp:spPr>
        <a:xfrm>
          <a:off x="7016457" y="2714840"/>
          <a:ext cx="426071" cy="426071"/>
        </a:xfrm>
        <a:prstGeom prst="plus">
          <a:avLst/>
        </a:prstGeom>
        <a:solidFill>
          <a:srgbClr val="4472C4">
            <a:tint val="40000"/>
            <a:alpha val="90000"/>
            <a:hueOff val="-7391755"/>
            <a:satOff val="-12816"/>
            <a:lumOff val="-1289"/>
            <a:alphaOff val="0"/>
          </a:srgbClr>
        </a:solidFill>
        <a:ln w="12700" cap="flat" cmpd="sng" algn="ctr">
          <a:solidFill>
            <a:srgbClr val="4472C4">
              <a:tint val="40000"/>
              <a:alpha val="9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fr-FR" sz="2500" kern="1200">
            <a:solidFill>
              <a:sysClr val="windowText" lastClr="000000">
                <a:hueOff val="0"/>
                <a:satOff val="0"/>
                <a:lumOff val="0"/>
                <a:alphaOff val="0"/>
              </a:sysClr>
            </a:solidFill>
            <a:latin typeface="Calibri" panose="020F0502020204030204"/>
            <a:ea typeface="+mn-ea"/>
            <a:cs typeface="+mn-cs"/>
          </a:endParaRPr>
        </a:p>
      </dsp:txBody>
      <dsp:txXfrm>
        <a:off x="7122975" y="2714840"/>
        <a:ext cx="213035" cy="4260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7C02AF-C050-4BEF-ADA7-87734CF552C4}">
      <dsp:nvSpPr>
        <dsp:cNvPr id="0" name=""/>
        <dsp:cNvSpPr/>
      </dsp:nvSpPr>
      <dsp:spPr>
        <a:xfrm>
          <a:off x="1180177" y="722825"/>
          <a:ext cx="5481341" cy="473527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BAAB39C-000E-4C8A-B048-BCDC3CEB7C75}">
      <dsp:nvSpPr>
        <dsp:cNvPr id="0" name=""/>
        <dsp:cNvSpPr/>
      </dsp:nvSpPr>
      <dsp:spPr>
        <a:xfrm>
          <a:off x="2462" y="1908717"/>
          <a:ext cx="1482404" cy="2425161"/>
        </a:xfrm>
        <a:prstGeom prst="rect">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fr-FR" sz="1600" b="1" kern="1200" dirty="0"/>
            <a:t>Article 129 loi ELAN (ex: 45 bis)</a:t>
          </a:r>
        </a:p>
        <a:p>
          <a:pPr marL="0" lvl="0" indent="0" algn="l" defTabSz="711200" rtl="0">
            <a:lnSpc>
              <a:spcPct val="90000"/>
            </a:lnSpc>
            <a:spcBef>
              <a:spcPct val="0"/>
            </a:spcBef>
            <a:spcAft>
              <a:spcPct val="35000"/>
            </a:spcAft>
            <a:buNone/>
          </a:pPr>
          <a:r>
            <a:rPr lang="fr-FR" sz="1100" i="1" kern="1200" dirty="0"/>
            <a:t>23 novembre 2018</a:t>
          </a:r>
        </a:p>
        <a:p>
          <a:pPr marL="114300" lvl="1" indent="-114300" algn="l" defTabSz="533400" rtl="0">
            <a:lnSpc>
              <a:spcPct val="90000"/>
            </a:lnSpc>
            <a:spcBef>
              <a:spcPct val="0"/>
            </a:spcBef>
            <a:spcAft>
              <a:spcPct val="15000"/>
            </a:spcAft>
            <a:buChar char="•"/>
          </a:pPr>
          <a:r>
            <a:rPr lang="fr-FR" sz="1200" b="0" kern="1200" baseline="0" dirty="0"/>
            <a:t>Crée un nouveau titre dans le CASF (code de l’action sociale et des familles) </a:t>
          </a:r>
          <a:endParaRPr lang="fr-FR" sz="1200" kern="1200" dirty="0"/>
        </a:p>
        <a:p>
          <a:pPr marL="114300" lvl="1" indent="-114300" algn="l" defTabSz="533400" rtl="0">
            <a:lnSpc>
              <a:spcPct val="90000"/>
            </a:lnSpc>
            <a:spcBef>
              <a:spcPct val="0"/>
            </a:spcBef>
            <a:spcAft>
              <a:spcPct val="15000"/>
            </a:spcAft>
            <a:buChar char="•"/>
          </a:pPr>
          <a:r>
            <a:rPr lang="fr-FR" sz="1200" b="0" kern="1200" baseline="0" dirty="0"/>
            <a:t>« définition et régime de l’habitat inclusif » </a:t>
          </a:r>
          <a:endParaRPr lang="fr-FR" sz="1200" kern="1200" dirty="0"/>
        </a:p>
      </dsp:txBody>
      <dsp:txXfrm>
        <a:off x="2462" y="1908717"/>
        <a:ext cx="1482404" cy="2425161"/>
      </dsp:txXfrm>
    </dsp:sp>
    <dsp:sp modelId="{BF80B0FF-7505-465C-A8BE-26BD1EAC6DB0}">
      <dsp:nvSpPr>
        <dsp:cNvPr id="0" name=""/>
        <dsp:cNvSpPr/>
      </dsp:nvSpPr>
      <dsp:spPr>
        <a:xfrm>
          <a:off x="1731934" y="1976392"/>
          <a:ext cx="1482404" cy="2289810"/>
        </a:xfrm>
        <a:prstGeom prst="rect">
          <a:avLst/>
        </a:prstGeom>
        <a:solidFill>
          <a:schemeClr val="accent1">
            <a:shade val="80000"/>
            <a:hueOff val="82081"/>
            <a:satOff val="-3531"/>
            <a:lumOff val="70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fr-FR" sz="1600" b="1" kern="1200" dirty="0"/>
            <a:t>Codification dans le CASF </a:t>
          </a:r>
          <a:r>
            <a:rPr lang="fr-FR" sz="1600" kern="1200" dirty="0"/>
            <a:t>:</a:t>
          </a:r>
        </a:p>
        <a:p>
          <a:pPr marL="114300" lvl="1" indent="-114300" algn="l" defTabSz="533400" rtl="0">
            <a:lnSpc>
              <a:spcPct val="90000"/>
            </a:lnSpc>
            <a:spcBef>
              <a:spcPct val="0"/>
            </a:spcBef>
            <a:spcAft>
              <a:spcPct val="15000"/>
            </a:spcAft>
            <a:buChar char="•"/>
          </a:pPr>
          <a:r>
            <a:rPr lang="fr-FR" sz="1200" kern="1200" dirty="0"/>
            <a:t>Article L</a:t>
          </a:r>
          <a:r>
            <a:rPr lang="fr-FR" sz="1200" b="0" kern="1200" baseline="0" dirty="0"/>
            <a:t>.281-1</a:t>
          </a:r>
          <a:endParaRPr lang="fr-FR" sz="1200" kern="1200" dirty="0"/>
        </a:p>
        <a:p>
          <a:pPr marL="114300" lvl="1" indent="-114300" algn="l" defTabSz="533400" rtl="0">
            <a:lnSpc>
              <a:spcPct val="90000"/>
            </a:lnSpc>
            <a:spcBef>
              <a:spcPct val="0"/>
            </a:spcBef>
            <a:spcAft>
              <a:spcPct val="15000"/>
            </a:spcAft>
            <a:buChar char="•"/>
          </a:pPr>
          <a:r>
            <a:rPr lang="fr-FR" sz="1200" kern="1200" dirty="0"/>
            <a:t>Article L</a:t>
          </a:r>
          <a:r>
            <a:rPr lang="fr-FR" sz="1200" b="0" kern="1200" baseline="0" dirty="0"/>
            <a:t>.281-2</a:t>
          </a:r>
          <a:endParaRPr lang="fr-FR" sz="1200" kern="1200" dirty="0"/>
        </a:p>
        <a:p>
          <a:pPr marL="114300" lvl="1" indent="-114300" algn="l" defTabSz="533400" rtl="0">
            <a:lnSpc>
              <a:spcPct val="90000"/>
            </a:lnSpc>
            <a:spcBef>
              <a:spcPct val="0"/>
            </a:spcBef>
            <a:spcAft>
              <a:spcPct val="15000"/>
            </a:spcAft>
            <a:buChar char="•"/>
          </a:pPr>
          <a:r>
            <a:rPr lang="fr-FR" sz="1200" kern="1200" dirty="0"/>
            <a:t>Article L</a:t>
          </a:r>
          <a:r>
            <a:rPr lang="fr-FR" sz="1200" b="0" kern="1200" baseline="0" dirty="0"/>
            <a:t>.281-3</a:t>
          </a:r>
          <a:endParaRPr lang="fr-FR" sz="1200" kern="1200" dirty="0"/>
        </a:p>
        <a:p>
          <a:pPr marL="114300" lvl="1" indent="-114300" algn="l" defTabSz="533400" rtl="0">
            <a:lnSpc>
              <a:spcPct val="90000"/>
            </a:lnSpc>
            <a:spcBef>
              <a:spcPct val="0"/>
            </a:spcBef>
            <a:spcAft>
              <a:spcPct val="15000"/>
            </a:spcAft>
            <a:buChar char="•"/>
          </a:pPr>
          <a:r>
            <a:rPr lang="fr-FR" sz="1200" kern="1200" dirty="0"/>
            <a:t>Article L</a:t>
          </a:r>
          <a:r>
            <a:rPr lang="fr-FR" sz="1200" b="0" kern="1200" baseline="0" dirty="0"/>
            <a:t>.281-4</a:t>
          </a:r>
          <a:endParaRPr lang="fr-FR" sz="1200" kern="1200" dirty="0"/>
        </a:p>
        <a:p>
          <a:pPr marL="114300" lvl="1" indent="-114300" algn="l" defTabSz="533400">
            <a:lnSpc>
              <a:spcPct val="90000"/>
            </a:lnSpc>
            <a:spcBef>
              <a:spcPct val="0"/>
            </a:spcBef>
            <a:spcAft>
              <a:spcPct val="15000"/>
            </a:spcAft>
            <a:buChar char="•"/>
          </a:pPr>
          <a:r>
            <a:rPr lang="fr-FR" sz="1200" kern="1200" dirty="0"/>
            <a:t>Article L.233-1-1</a:t>
          </a:r>
        </a:p>
        <a:p>
          <a:pPr marL="114300" lvl="1" indent="-114300" algn="l" defTabSz="533400">
            <a:lnSpc>
              <a:spcPct val="90000"/>
            </a:lnSpc>
            <a:spcBef>
              <a:spcPct val="0"/>
            </a:spcBef>
            <a:spcAft>
              <a:spcPct val="15000"/>
            </a:spcAft>
            <a:buChar char="•"/>
          </a:pPr>
          <a:r>
            <a:rPr lang="fr-FR" sz="1200" kern="1200" dirty="0"/>
            <a:t>Article L.233-3-1</a:t>
          </a:r>
        </a:p>
      </dsp:txBody>
      <dsp:txXfrm>
        <a:off x="1731934" y="1976392"/>
        <a:ext cx="1482404" cy="2289810"/>
      </dsp:txXfrm>
    </dsp:sp>
    <dsp:sp modelId="{FD77FBEC-ABCB-4C0C-A60C-643FC2E562FE}">
      <dsp:nvSpPr>
        <dsp:cNvPr id="0" name=""/>
        <dsp:cNvSpPr/>
      </dsp:nvSpPr>
      <dsp:spPr>
        <a:xfrm>
          <a:off x="3461406" y="1976392"/>
          <a:ext cx="1482404" cy="2289810"/>
        </a:xfrm>
        <a:prstGeom prst="rect">
          <a:avLst/>
        </a:prstGeom>
        <a:solidFill>
          <a:schemeClr val="accent1">
            <a:shade val="80000"/>
            <a:hueOff val="164162"/>
            <a:satOff val="-7062"/>
            <a:lumOff val="140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fr-FR" sz="1700" b="1" kern="1200" baseline="0" dirty="0"/>
            <a:t>Décret :</a:t>
          </a:r>
        </a:p>
        <a:p>
          <a:pPr marL="0" lvl="0" indent="0" algn="l" defTabSz="755650" rtl="0">
            <a:lnSpc>
              <a:spcPct val="90000"/>
            </a:lnSpc>
            <a:spcBef>
              <a:spcPct val="0"/>
            </a:spcBef>
            <a:spcAft>
              <a:spcPct val="35000"/>
            </a:spcAft>
            <a:buNone/>
          </a:pPr>
          <a:r>
            <a:rPr lang="fr-FR" sz="1100" b="0" i="1" kern="1200" baseline="0" dirty="0"/>
            <a:t>24 juin 2019</a:t>
          </a:r>
          <a:endParaRPr lang="fr-FR" sz="1100" b="0" i="1" kern="1200" dirty="0"/>
        </a:p>
        <a:p>
          <a:pPr marL="114300" lvl="1" indent="-114300" algn="l" defTabSz="577850" rtl="0">
            <a:lnSpc>
              <a:spcPct val="90000"/>
            </a:lnSpc>
            <a:spcBef>
              <a:spcPct val="0"/>
            </a:spcBef>
            <a:spcAft>
              <a:spcPct val="15000"/>
            </a:spcAft>
            <a:buChar char="•"/>
          </a:pPr>
          <a:r>
            <a:rPr lang="fr-FR" sz="1300" b="0" kern="1200" baseline="0" dirty="0"/>
            <a:t>Article D.281-1</a:t>
          </a:r>
          <a:endParaRPr lang="fr-FR" sz="1300" kern="1200" dirty="0"/>
        </a:p>
        <a:p>
          <a:pPr marL="114300" lvl="1" indent="-114300" algn="l" defTabSz="577850" rtl="0">
            <a:lnSpc>
              <a:spcPct val="90000"/>
            </a:lnSpc>
            <a:spcBef>
              <a:spcPct val="0"/>
            </a:spcBef>
            <a:spcAft>
              <a:spcPct val="15000"/>
            </a:spcAft>
            <a:buChar char="•"/>
          </a:pPr>
          <a:r>
            <a:rPr lang="fr-FR" sz="1300" kern="1200" dirty="0"/>
            <a:t>Article D.281-2</a:t>
          </a:r>
        </a:p>
        <a:p>
          <a:pPr marL="114300" lvl="1" indent="-114300" algn="l" defTabSz="577850" rtl="0">
            <a:lnSpc>
              <a:spcPct val="90000"/>
            </a:lnSpc>
            <a:spcBef>
              <a:spcPct val="0"/>
            </a:spcBef>
            <a:spcAft>
              <a:spcPct val="15000"/>
            </a:spcAft>
            <a:buChar char="•"/>
          </a:pPr>
          <a:r>
            <a:rPr lang="fr-FR" sz="1300" kern="1200" dirty="0"/>
            <a:t>Article D.281-3</a:t>
          </a:r>
        </a:p>
      </dsp:txBody>
      <dsp:txXfrm>
        <a:off x="3461406" y="1976392"/>
        <a:ext cx="1482404" cy="2289810"/>
      </dsp:txXfrm>
    </dsp:sp>
    <dsp:sp modelId="{8872BB0A-604C-4793-A1D7-25BDACE5C09F}">
      <dsp:nvSpPr>
        <dsp:cNvPr id="0" name=""/>
        <dsp:cNvSpPr/>
      </dsp:nvSpPr>
      <dsp:spPr>
        <a:xfrm>
          <a:off x="5190878" y="1976392"/>
          <a:ext cx="1482404" cy="2289810"/>
        </a:xfrm>
        <a:prstGeom prst="rect">
          <a:avLst/>
        </a:prstGeom>
        <a:solidFill>
          <a:schemeClr val="accent1">
            <a:shade val="80000"/>
            <a:hueOff val="246243"/>
            <a:satOff val="-10593"/>
            <a:lumOff val="2101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fr-FR" sz="1700" b="1" kern="1200" dirty="0"/>
            <a:t>Arrêté:</a:t>
          </a:r>
          <a:r>
            <a:rPr lang="fr-FR" sz="1700" kern="1200" dirty="0"/>
            <a:t> </a:t>
          </a:r>
        </a:p>
        <a:p>
          <a:pPr marL="0" lvl="0" indent="0" algn="l" defTabSz="755650" rtl="0">
            <a:lnSpc>
              <a:spcPct val="90000"/>
            </a:lnSpc>
            <a:spcBef>
              <a:spcPct val="0"/>
            </a:spcBef>
            <a:spcAft>
              <a:spcPct val="35000"/>
            </a:spcAft>
            <a:buNone/>
          </a:pPr>
          <a:r>
            <a:rPr lang="fr-FR" sz="1100" b="0" i="1" kern="1200" baseline="0" dirty="0"/>
            <a:t>24 juin 2019</a:t>
          </a:r>
          <a:endParaRPr lang="fr-FR" sz="1100" kern="1200" dirty="0"/>
        </a:p>
        <a:p>
          <a:pPr marL="114300" lvl="1" indent="-114300" algn="l" defTabSz="577850" rtl="0">
            <a:lnSpc>
              <a:spcPct val="90000"/>
            </a:lnSpc>
            <a:spcBef>
              <a:spcPct val="0"/>
            </a:spcBef>
            <a:spcAft>
              <a:spcPct val="15000"/>
            </a:spcAft>
            <a:buChar char="•"/>
          </a:pPr>
          <a:r>
            <a:rPr lang="fr-FR" sz="1300" kern="1200" dirty="0"/>
            <a:t>Cahier des charges national relatif à l’habitat inclusif pour les personnes handicapées et les personnes âgées</a:t>
          </a:r>
        </a:p>
      </dsp:txBody>
      <dsp:txXfrm>
        <a:off x="5190878" y="1976392"/>
        <a:ext cx="1482404" cy="2289810"/>
      </dsp:txXfrm>
    </dsp:sp>
    <dsp:sp modelId="{48983EC3-8AA4-4205-9506-106E2B312709}">
      <dsp:nvSpPr>
        <dsp:cNvPr id="0" name=""/>
        <dsp:cNvSpPr/>
      </dsp:nvSpPr>
      <dsp:spPr>
        <a:xfrm>
          <a:off x="6920350" y="1976392"/>
          <a:ext cx="1482404" cy="2289810"/>
        </a:xfrm>
        <a:prstGeom prst="rect">
          <a:avLst/>
        </a:prstGeom>
        <a:solidFill>
          <a:schemeClr val="accent1">
            <a:shade val="80000"/>
            <a:hueOff val="328325"/>
            <a:satOff val="-14124"/>
            <a:lumOff val="280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fr-FR" sz="1600" b="1" kern="1200" dirty="0"/>
            <a:t>Instruction</a:t>
          </a:r>
          <a:r>
            <a:rPr lang="fr-FR" sz="1600" kern="1200" dirty="0"/>
            <a:t> :</a:t>
          </a:r>
        </a:p>
        <a:p>
          <a:pPr marL="0" lvl="0" indent="0" algn="l" defTabSz="711200" rtl="0">
            <a:lnSpc>
              <a:spcPct val="90000"/>
            </a:lnSpc>
            <a:spcBef>
              <a:spcPct val="0"/>
            </a:spcBef>
            <a:spcAft>
              <a:spcPct val="35000"/>
            </a:spcAft>
            <a:buNone/>
          </a:pPr>
          <a:r>
            <a:rPr lang="fr-FR" sz="1100" b="0" i="1" kern="1200" baseline="0" dirty="0"/>
            <a:t>Septembre 2020</a:t>
          </a:r>
        </a:p>
        <a:p>
          <a:pPr marL="114300" lvl="1" indent="-114300" algn="l" defTabSz="577850">
            <a:lnSpc>
              <a:spcPct val="90000"/>
            </a:lnSpc>
            <a:spcBef>
              <a:spcPct val="0"/>
            </a:spcBef>
            <a:spcAft>
              <a:spcPct val="15000"/>
            </a:spcAft>
            <a:buChar char="•"/>
          </a:pPr>
          <a:r>
            <a:rPr lang="fr-FR" sz="1300" b="0" kern="1200" dirty="0"/>
            <a:t>relative aux modalités de mise en œuvre du forfait pour l'habitat inclusif </a:t>
          </a:r>
        </a:p>
      </dsp:txBody>
      <dsp:txXfrm>
        <a:off x="6920350" y="1976392"/>
        <a:ext cx="1482404" cy="22898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33C7B7-A4B6-4A35-8588-72524BCEF599}">
      <dsp:nvSpPr>
        <dsp:cNvPr id="0" name=""/>
        <dsp:cNvSpPr/>
      </dsp:nvSpPr>
      <dsp:spPr>
        <a:xfrm>
          <a:off x="-3548997" y="-545488"/>
          <a:ext cx="4231029" cy="4231029"/>
        </a:xfrm>
        <a:prstGeom prst="blockArc">
          <a:avLst>
            <a:gd name="adj1" fmla="val 18900000"/>
            <a:gd name="adj2" fmla="val 2700000"/>
            <a:gd name="adj3" fmla="val 511"/>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590A610-1DFE-446E-A2D8-73E7D357E3A8}">
      <dsp:nvSpPr>
        <dsp:cNvPr id="0" name=""/>
        <dsp:cNvSpPr/>
      </dsp:nvSpPr>
      <dsp:spPr>
        <a:xfrm>
          <a:off x="357564" y="241407"/>
          <a:ext cx="7415692" cy="48306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3433" tIns="35560" rIns="35560" bIns="35560" numCol="1" spcCol="1270" anchor="ctr" anchorCtr="0">
          <a:noAutofit/>
        </a:bodyPr>
        <a:lstStyle/>
        <a:p>
          <a:pPr marL="0" lvl="0" indent="0" algn="l" defTabSz="622300" rtl="0">
            <a:lnSpc>
              <a:spcPct val="90000"/>
            </a:lnSpc>
            <a:spcBef>
              <a:spcPct val="0"/>
            </a:spcBef>
            <a:spcAft>
              <a:spcPct val="35000"/>
            </a:spcAft>
            <a:buNone/>
          </a:pPr>
          <a:r>
            <a:rPr lang="fr-FR" sz="1400" b="1" kern="1200" dirty="0"/>
            <a:t>la fin de la barrière d'âge à 75 ans </a:t>
          </a:r>
          <a:r>
            <a:rPr lang="fr-FR" sz="1400" kern="1200" dirty="0"/>
            <a:t>;</a:t>
          </a:r>
        </a:p>
      </dsp:txBody>
      <dsp:txXfrm>
        <a:off x="357564" y="241407"/>
        <a:ext cx="7415692" cy="483065"/>
      </dsp:txXfrm>
    </dsp:sp>
    <dsp:sp modelId="{02E0A0F7-E809-44F6-97B2-4DC1CDE942A9}">
      <dsp:nvSpPr>
        <dsp:cNvPr id="0" name=""/>
        <dsp:cNvSpPr/>
      </dsp:nvSpPr>
      <dsp:spPr>
        <a:xfrm>
          <a:off x="55648" y="181023"/>
          <a:ext cx="603831" cy="603831"/>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D495F80-F3D1-4031-ABBE-B41F01768C94}">
      <dsp:nvSpPr>
        <dsp:cNvPr id="0" name=""/>
        <dsp:cNvSpPr/>
      </dsp:nvSpPr>
      <dsp:spPr>
        <a:xfrm>
          <a:off x="634517" y="966131"/>
          <a:ext cx="7138739" cy="48306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3433" tIns="35560" rIns="35560" bIns="35560" numCol="1" spcCol="1270" anchor="ctr" anchorCtr="0">
          <a:noAutofit/>
        </a:bodyPr>
        <a:lstStyle/>
        <a:p>
          <a:pPr marL="0" lvl="0" indent="0" algn="l" defTabSz="622300" rtl="0">
            <a:lnSpc>
              <a:spcPct val="90000"/>
            </a:lnSpc>
            <a:spcBef>
              <a:spcPct val="0"/>
            </a:spcBef>
            <a:spcAft>
              <a:spcPct val="35000"/>
            </a:spcAft>
            <a:buNone/>
          </a:pPr>
          <a:r>
            <a:rPr lang="fr-FR" sz="1400" b="1" kern="1200" dirty="0"/>
            <a:t>le plafonnement du reste à charge des usagers à 10 % des ressources nettes après impôt dans la législation ;</a:t>
          </a:r>
        </a:p>
      </dsp:txBody>
      <dsp:txXfrm>
        <a:off x="634517" y="966131"/>
        <a:ext cx="7138739" cy="483065"/>
      </dsp:txXfrm>
    </dsp:sp>
    <dsp:sp modelId="{5190817F-8388-4431-A995-BBFA8C714026}">
      <dsp:nvSpPr>
        <dsp:cNvPr id="0" name=""/>
        <dsp:cNvSpPr/>
      </dsp:nvSpPr>
      <dsp:spPr>
        <a:xfrm>
          <a:off x="332601" y="905747"/>
          <a:ext cx="603831" cy="603831"/>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F29CDC3-6256-48CB-8EA6-F38F0C4FDD6E}">
      <dsp:nvSpPr>
        <dsp:cNvPr id="0" name=""/>
        <dsp:cNvSpPr/>
      </dsp:nvSpPr>
      <dsp:spPr>
        <a:xfrm>
          <a:off x="634517" y="1690855"/>
          <a:ext cx="7138739" cy="48306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3433" tIns="35560" rIns="35560" bIns="35560" numCol="1" spcCol="1270" anchor="ctr" anchorCtr="0">
          <a:noAutofit/>
        </a:bodyPr>
        <a:lstStyle/>
        <a:p>
          <a:pPr marL="0" lvl="0" indent="0" algn="l" defTabSz="622300" rtl="0">
            <a:lnSpc>
              <a:spcPct val="90000"/>
            </a:lnSpc>
            <a:spcBef>
              <a:spcPct val="0"/>
            </a:spcBef>
            <a:spcAft>
              <a:spcPct val="35000"/>
            </a:spcAft>
            <a:buNone/>
          </a:pPr>
          <a:r>
            <a:rPr lang="fr-FR" sz="1400" b="1" kern="1200" dirty="0"/>
            <a:t>l’entrée de la prestation dans le corpus des droits à vie dès lors que le handicap n'est pas susceptible d'évoluer favorablement ;</a:t>
          </a:r>
        </a:p>
      </dsp:txBody>
      <dsp:txXfrm>
        <a:off x="634517" y="1690855"/>
        <a:ext cx="7138739" cy="483065"/>
      </dsp:txXfrm>
    </dsp:sp>
    <dsp:sp modelId="{A7505463-6649-439E-A485-127F12501452}">
      <dsp:nvSpPr>
        <dsp:cNvPr id="0" name=""/>
        <dsp:cNvSpPr/>
      </dsp:nvSpPr>
      <dsp:spPr>
        <a:xfrm>
          <a:off x="332601" y="1630472"/>
          <a:ext cx="603831" cy="603831"/>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5626FB7-A1A2-475C-9E3B-C20DCA4CF9B1}">
      <dsp:nvSpPr>
        <dsp:cNvPr id="0" name=""/>
        <dsp:cNvSpPr/>
      </dsp:nvSpPr>
      <dsp:spPr>
        <a:xfrm>
          <a:off x="357564" y="2415579"/>
          <a:ext cx="7415692" cy="48306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3433" tIns="35560" rIns="35560" bIns="35560" numCol="1" spcCol="1270" anchor="ctr" anchorCtr="0">
          <a:noAutofit/>
        </a:bodyPr>
        <a:lstStyle/>
        <a:p>
          <a:pPr marL="0" lvl="0" indent="0" algn="l" defTabSz="622300" rtl="0">
            <a:lnSpc>
              <a:spcPct val="90000"/>
            </a:lnSpc>
            <a:spcBef>
              <a:spcPct val="0"/>
            </a:spcBef>
            <a:spcAft>
              <a:spcPct val="35000"/>
            </a:spcAft>
            <a:buNone/>
          </a:pPr>
          <a:r>
            <a:rPr lang="fr-FR" sz="1400" b="1" kern="1200" dirty="0"/>
            <a:t>la création d'un comité stratégique chargé de formuler des propositions sur les questions de l'évolution des transports et des besoins spécifiques des enfants handicapés.</a:t>
          </a:r>
        </a:p>
      </dsp:txBody>
      <dsp:txXfrm>
        <a:off x="357564" y="2415579"/>
        <a:ext cx="7415692" cy="483065"/>
      </dsp:txXfrm>
    </dsp:sp>
    <dsp:sp modelId="{5ADA7732-6786-4E2F-A3FC-EC8A6F71DF77}">
      <dsp:nvSpPr>
        <dsp:cNvPr id="0" name=""/>
        <dsp:cNvSpPr/>
      </dsp:nvSpPr>
      <dsp:spPr>
        <a:xfrm>
          <a:off x="55648" y="2355196"/>
          <a:ext cx="603831" cy="603831"/>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56716" y="3370266"/>
            <a:ext cx="6858000" cy="1481137"/>
          </a:xfrm>
        </p:spPr>
        <p:txBody>
          <a:bodyPr anchor="b">
            <a:normAutofit/>
          </a:bodyPr>
          <a:lstStyle>
            <a:lvl1pPr algn="ctr">
              <a:defRPr sz="4950" b="1" i="1">
                <a:solidFill>
                  <a:srgbClr val="0070C0"/>
                </a:solidFill>
                <a:latin typeface="+mn-lt"/>
              </a:defRPr>
            </a:lvl1pPr>
          </a:lstStyle>
          <a:p>
            <a:r>
              <a:rPr lang="fr-FR"/>
              <a:t>Modifiez le style du titre</a:t>
            </a:r>
            <a:endParaRPr lang="fr-FR" dirty="0"/>
          </a:p>
        </p:txBody>
      </p:sp>
      <p:pic>
        <p:nvPicPr>
          <p:cNvPr id="3" name="Imag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16059" y="128415"/>
            <a:ext cx="3772869" cy="1302350"/>
          </a:xfrm>
          <a:prstGeom prst="rect">
            <a:avLst/>
          </a:prstGeom>
        </p:spPr>
      </p:pic>
      <p:pic>
        <p:nvPicPr>
          <p:cNvPr id="8" name="Imag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23826" y="5581649"/>
            <a:ext cx="913244" cy="1141555"/>
          </a:xfrm>
          <a:prstGeom prst="rect">
            <a:avLst/>
          </a:prstGeom>
        </p:spPr>
      </p:pic>
      <p:pic>
        <p:nvPicPr>
          <p:cNvPr id="5" name="Image 4"/>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rot="20895568">
            <a:off x="7352656" y="229036"/>
            <a:ext cx="1185223" cy="1243323"/>
          </a:xfrm>
          <a:prstGeom prst="rect">
            <a:avLst/>
          </a:prstGeom>
        </p:spPr>
      </p:pic>
      <p:pic>
        <p:nvPicPr>
          <p:cNvPr id="6" name="Image 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37071" y="5581649"/>
            <a:ext cx="863448" cy="1141555"/>
          </a:xfrm>
          <a:prstGeom prst="rect">
            <a:avLst/>
          </a:prstGeom>
        </p:spPr>
      </p:pic>
    </p:spTree>
    <p:extLst>
      <p:ext uri="{BB962C8B-B14F-4D97-AF65-F5344CB8AC3E}">
        <p14:creationId xmlns:p14="http://schemas.microsoft.com/office/powerpoint/2010/main" val="3627963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969801D-F63B-4F44-B139-DA1C5FD46301}" type="datetimeFigureOut">
              <a:rPr lang="fr-FR" smtClean="0"/>
              <a:t>07/10/2020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5E93AE-B268-4BA1-A25E-6755FCB7BB7B}" type="slidenum">
              <a:rPr lang="fr-FR" smtClean="0"/>
              <a:t>‹N°›</a:t>
            </a:fld>
            <a:endParaRPr lang="fr-FR"/>
          </a:p>
        </p:txBody>
      </p:sp>
    </p:spTree>
    <p:extLst>
      <p:ext uri="{BB962C8B-B14F-4D97-AF65-F5344CB8AC3E}">
        <p14:creationId xmlns:p14="http://schemas.microsoft.com/office/powerpoint/2010/main" val="4252761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43676" y="365125"/>
            <a:ext cx="1971675"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28651" y="365125"/>
            <a:ext cx="5800725"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969801D-F63B-4F44-B139-DA1C5FD46301}" type="datetimeFigureOut">
              <a:rPr lang="fr-FR" smtClean="0"/>
              <a:t>07/10/2020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5E93AE-B268-4BA1-A25E-6755FCB7BB7B}" type="slidenum">
              <a:rPr lang="fr-FR" smtClean="0"/>
              <a:t>‹N°›</a:t>
            </a:fld>
            <a:endParaRPr lang="fr-FR"/>
          </a:p>
        </p:txBody>
      </p:sp>
    </p:spTree>
    <p:extLst>
      <p:ext uri="{BB962C8B-B14F-4D97-AF65-F5344CB8AC3E}">
        <p14:creationId xmlns:p14="http://schemas.microsoft.com/office/powerpoint/2010/main" val="1580501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68918" y="1011951"/>
            <a:ext cx="7981019" cy="5554134"/>
          </a:xfrm>
        </p:spPr>
        <p:txBody>
          <a:bodyPr>
            <a:normAutofit/>
          </a:bodyPr>
          <a:lstStyle>
            <a:lvl1pPr>
              <a:defRPr sz="1950"/>
            </a:lvl1pPr>
            <a:lvl2pPr>
              <a:defRPr sz="1950"/>
            </a:lvl2pPr>
            <a:lvl3pPr>
              <a:defRPr sz="1950"/>
            </a:lvl3pPr>
            <a:lvl4pPr>
              <a:defRPr sz="1950"/>
            </a:lvl4pPr>
            <a:lvl5pPr>
              <a:defRPr sz="1950"/>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8" name="ZoneTexte 7"/>
          <p:cNvSpPr txBox="1"/>
          <p:nvPr userDrawn="1"/>
        </p:nvSpPr>
        <p:spPr>
          <a:xfrm>
            <a:off x="2530578" y="6566085"/>
            <a:ext cx="4457700" cy="261610"/>
          </a:xfrm>
          <a:prstGeom prst="rect">
            <a:avLst/>
          </a:prstGeom>
          <a:noFill/>
        </p:spPr>
        <p:txBody>
          <a:bodyPr wrap="square" rtlCol="0">
            <a:spAutoFit/>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fr-FR" altLang="fr-FR" sz="1100" b="1" dirty="0"/>
              <a:t>Rentrée sociale 2020-2021 – Réseau Uriopss-Uniopss</a:t>
            </a:r>
          </a:p>
        </p:txBody>
      </p:sp>
      <p:sp>
        <p:nvSpPr>
          <p:cNvPr id="9" name="Titre 1"/>
          <p:cNvSpPr>
            <a:spLocks noGrp="1"/>
          </p:cNvSpPr>
          <p:nvPr>
            <p:ph type="ctrTitle"/>
          </p:nvPr>
        </p:nvSpPr>
        <p:spPr>
          <a:xfrm>
            <a:off x="768919" y="157162"/>
            <a:ext cx="7981018" cy="430116"/>
          </a:xfrm>
        </p:spPr>
        <p:txBody>
          <a:bodyPr anchor="b">
            <a:noAutofit/>
          </a:bodyPr>
          <a:lstStyle>
            <a:lvl1pPr algn="r">
              <a:defRPr sz="2800" b="1">
                <a:solidFill>
                  <a:srgbClr val="0070C0"/>
                </a:solidFill>
                <a:latin typeface="+mn-lt"/>
              </a:defRPr>
            </a:lvl1pPr>
          </a:lstStyle>
          <a:p>
            <a:r>
              <a:rPr lang="fr-FR" dirty="0"/>
              <a:t>Modifiez le style du titre</a:t>
            </a:r>
          </a:p>
        </p:txBody>
      </p:sp>
      <p:sp>
        <p:nvSpPr>
          <p:cNvPr id="10" name="Rectangle 9"/>
          <p:cNvSpPr/>
          <p:nvPr userDrawn="1"/>
        </p:nvSpPr>
        <p:spPr>
          <a:xfrm>
            <a:off x="768919" y="667896"/>
            <a:ext cx="7981018" cy="204099"/>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pic>
        <p:nvPicPr>
          <p:cNvPr id="11" name="Imag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3826" y="5904411"/>
            <a:ext cx="645093" cy="792479"/>
          </a:xfrm>
          <a:prstGeom prst="rect">
            <a:avLst/>
          </a:prstGeom>
        </p:spPr>
      </p:pic>
      <p:pic>
        <p:nvPicPr>
          <p:cNvPr id="7" name="Imag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44637" y="4948791"/>
            <a:ext cx="603470" cy="797841"/>
          </a:xfrm>
          <a:prstGeom prst="rect">
            <a:avLst/>
          </a:prstGeom>
        </p:spPr>
      </p:pic>
    </p:spTree>
    <p:extLst>
      <p:ext uri="{BB962C8B-B14F-4D97-AF65-F5344CB8AC3E}">
        <p14:creationId xmlns:p14="http://schemas.microsoft.com/office/powerpoint/2010/main" val="3154084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41"/>
            <a:ext cx="7886700" cy="2852737"/>
          </a:xfrm>
        </p:spPr>
        <p:txBody>
          <a:bodyPr anchor="b"/>
          <a:lstStyle>
            <a:lvl1pPr>
              <a:defRPr sz="4500"/>
            </a:lvl1pPr>
          </a:lstStyle>
          <a:p>
            <a:r>
              <a:rPr lang="fr-FR"/>
              <a:t>Modifiez le style du titre</a:t>
            </a:r>
          </a:p>
        </p:txBody>
      </p:sp>
      <p:sp>
        <p:nvSpPr>
          <p:cNvPr id="3" name="Espace réservé du texte 2"/>
          <p:cNvSpPr>
            <a:spLocks noGrp="1"/>
          </p:cNvSpPr>
          <p:nvPr>
            <p:ph type="body" idx="1"/>
          </p:nvPr>
        </p:nvSpPr>
        <p:spPr>
          <a:xfrm>
            <a:off x="623888" y="4589466"/>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9969801D-F63B-4F44-B139-DA1C5FD46301}" type="datetimeFigureOut">
              <a:rPr lang="fr-FR" smtClean="0"/>
              <a:t>07/10/2020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5E93AE-B268-4BA1-A25E-6755FCB7BB7B}" type="slidenum">
              <a:rPr lang="fr-FR" smtClean="0"/>
              <a:t>‹N°›</a:t>
            </a:fld>
            <a:endParaRPr lang="fr-FR"/>
          </a:p>
        </p:txBody>
      </p:sp>
    </p:spTree>
    <p:extLst>
      <p:ext uri="{BB962C8B-B14F-4D97-AF65-F5344CB8AC3E}">
        <p14:creationId xmlns:p14="http://schemas.microsoft.com/office/powerpoint/2010/main" val="2377159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28650" y="1825625"/>
            <a:ext cx="38862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29150" y="1825625"/>
            <a:ext cx="38862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9969801D-F63B-4F44-B139-DA1C5FD46301}" type="datetimeFigureOut">
              <a:rPr lang="fr-FR" smtClean="0"/>
              <a:t>07/10/2020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5E93AE-B268-4BA1-A25E-6755FCB7BB7B}" type="slidenum">
              <a:rPr lang="fr-FR" smtClean="0"/>
              <a:t>‹N°›</a:t>
            </a:fld>
            <a:endParaRPr lang="fr-FR"/>
          </a:p>
        </p:txBody>
      </p:sp>
    </p:spTree>
    <p:extLst>
      <p:ext uri="{BB962C8B-B14F-4D97-AF65-F5344CB8AC3E}">
        <p14:creationId xmlns:p14="http://schemas.microsoft.com/office/powerpoint/2010/main" val="2786765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29841" y="365128"/>
            <a:ext cx="7886700" cy="1325563"/>
          </a:xfrm>
        </p:spPr>
        <p:txBody>
          <a:bodyPr/>
          <a:lstStyle/>
          <a:p>
            <a:r>
              <a:rPr lang="fr-FR"/>
              <a:t>Modifiez le style du titre</a:t>
            </a:r>
          </a:p>
        </p:txBody>
      </p:sp>
      <p:sp>
        <p:nvSpPr>
          <p:cNvPr id="3" name="Espace réservé du texte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4" name="Espace réservé du contenu 3"/>
          <p:cNvSpPr>
            <a:spLocks noGrp="1"/>
          </p:cNvSpPr>
          <p:nvPr>
            <p:ph sz="half" idx="2"/>
          </p:nvPr>
        </p:nvSpPr>
        <p:spPr>
          <a:xfrm>
            <a:off x="629842" y="2505075"/>
            <a:ext cx="3868340"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29151"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6" name="Espace réservé du contenu 5"/>
          <p:cNvSpPr>
            <a:spLocks noGrp="1"/>
          </p:cNvSpPr>
          <p:nvPr>
            <p:ph sz="quarter" idx="4"/>
          </p:nvPr>
        </p:nvSpPr>
        <p:spPr>
          <a:xfrm>
            <a:off x="4629151" y="2505075"/>
            <a:ext cx="3887391"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9969801D-F63B-4F44-B139-DA1C5FD46301}" type="datetimeFigureOut">
              <a:rPr lang="fr-FR" smtClean="0"/>
              <a:t>07/10/2020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A5E93AE-B268-4BA1-A25E-6755FCB7BB7B}" type="slidenum">
              <a:rPr lang="fr-FR" smtClean="0"/>
              <a:t>‹N°›</a:t>
            </a:fld>
            <a:endParaRPr lang="fr-FR"/>
          </a:p>
        </p:txBody>
      </p:sp>
    </p:spTree>
    <p:extLst>
      <p:ext uri="{BB962C8B-B14F-4D97-AF65-F5344CB8AC3E}">
        <p14:creationId xmlns:p14="http://schemas.microsoft.com/office/powerpoint/2010/main" val="742324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9969801D-F63B-4F44-B139-DA1C5FD46301}" type="datetimeFigureOut">
              <a:rPr lang="fr-FR" smtClean="0"/>
              <a:t>07/10/2020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A5E93AE-B268-4BA1-A25E-6755FCB7BB7B}" type="slidenum">
              <a:rPr lang="fr-FR" smtClean="0"/>
              <a:t>‹N°›</a:t>
            </a:fld>
            <a:endParaRPr lang="fr-FR"/>
          </a:p>
        </p:txBody>
      </p:sp>
    </p:spTree>
    <p:extLst>
      <p:ext uri="{BB962C8B-B14F-4D97-AF65-F5344CB8AC3E}">
        <p14:creationId xmlns:p14="http://schemas.microsoft.com/office/powerpoint/2010/main" val="3153580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969801D-F63B-4F44-B139-DA1C5FD46301}" type="datetimeFigureOut">
              <a:rPr lang="fr-FR" smtClean="0"/>
              <a:t>07/10/2020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A5E93AE-B268-4BA1-A25E-6755FCB7BB7B}" type="slidenum">
              <a:rPr lang="fr-FR" smtClean="0"/>
              <a:t>‹N°›</a:t>
            </a:fld>
            <a:endParaRPr lang="fr-FR"/>
          </a:p>
        </p:txBody>
      </p:sp>
    </p:spTree>
    <p:extLst>
      <p:ext uri="{BB962C8B-B14F-4D97-AF65-F5344CB8AC3E}">
        <p14:creationId xmlns:p14="http://schemas.microsoft.com/office/powerpoint/2010/main" val="3784242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p:cNvSpPr>
            <a:spLocks noGrp="1"/>
          </p:cNvSpPr>
          <p:nvPr>
            <p:ph idx="1"/>
          </p:nvPr>
        </p:nvSpPr>
        <p:spPr>
          <a:xfrm>
            <a:off x="3887391" y="987428"/>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9969801D-F63B-4F44-B139-DA1C5FD46301}" type="datetimeFigureOut">
              <a:rPr lang="fr-FR" smtClean="0"/>
              <a:t>07/10/2020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5E93AE-B268-4BA1-A25E-6755FCB7BB7B}" type="slidenum">
              <a:rPr lang="fr-FR" smtClean="0"/>
              <a:t>‹N°›</a:t>
            </a:fld>
            <a:endParaRPr lang="fr-FR"/>
          </a:p>
        </p:txBody>
      </p:sp>
    </p:spTree>
    <p:extLst>
      <p:ext uri="{BB962C8B-B14F-4D97-AF65-F5344CB8AC3E}">
        <p14:creationId xmlns:p14="http://schemas.microsoft.com/office/powerpoint/2010/main" val="2801948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p:cNvSpPr>
            <a:spLocks noGrp="1"/>
          </p:cNvSpPr>
          <p:nvPr>
            <p:ph type="pic" idx="1"/>
          </p:nvPr>
        </p:nvSpPr>
        <p:spPr>
          <a:xfrm>
            <a:off x="3887391" y="987428"/>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p>
        </p:txBody>
      </p:sp>
      <p:sp>
        <p:nvSpPr>
          <p:cNvPr id="4" name="Espace réservé du texte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9969801D-F63B-4F44-B139-DA1C5FD46301}" type="datetimeFigureOut">
              <a:rPr lang="fr-FR" smtClean="0"/>
              <a:t>07/10/2020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5E93AE-B268-4BA1-A25E-6755FCB7BB7B}" type="slidenum">
              <a:rPr lang="fr-FR" smtClean="0"/>
              <a:t>‹N°›</a:t>
            </a:fld>
            <a:endParaRPr lang="fr-FR"/>
          </a:p>
        </p:txBody>
      </p:sp>
    </p:spTree>
    <p:extLst>
      <p:ext uri="{BB962C8B-B14F-4D97-AF65-F5344CB8AC3E}">
        <p14:creationId xmlns:p14="http://schemas.microsoft.com/office/powerpoint/2010/main" val="4097934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969801D-F63B-4F44-B139-DA1C5FD46301}" type="datetimeFigureOut">
              <a:rPr lang="fr-FR" smtClean="0"/>
              <a:t>07/10/2020</a:t>
            </a:fld>
            <a:endParaRPr lang="fr-FR"/>
          </a:p>
        </p:txBody>
      </p:sp>
      <p:sp>
        <p:nvSpPr>
          <p:cNvPr id="5" name="Espace réservé du pied de page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A5E93AE-B268-4BA1-A25E-6755FCB7BB7B}" type="slidenum">
              <a:rPr lang="fr-FR" smtClean="0"/>
              <a:t>‹N°›</a:t>
            </a:fld>
            <a:endParaRPr lang="fr-FR"/>
          </a:p>
        </p:txBody>
      </p:sp>
    </p:spTree>
    <p:extLst>
      <p:ext uri="{BB962C8B-B14F-4D97-AF65-F5344CB8AC3E}">
        <p14:creationId xmlns:p14="http://schemas.microsoft.com/office/powerpoint/2010/main" val="3206866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hyperlink" Target="https://www.gouvernement.fr/sites/default/files/document/document/2020/06/rapport-habitat-inclusif.pdf" TargetMode="Externa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uniopss.asso.fr/sites/default/files/fichiers/uniopss/20200727_courrier_interfede_habitat_api.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hyperlink" Target="http://expertise.uniopss.asso.fr/section/unio_detail.html?publicationId=p7091588855643897" TargetMode="Externa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ctrTitle"/>
          </p:nvPr>
        </p:nvSpPr>
        <p:spPr>
          <a:xfrm>
            <a:off x="1234548" y="2769327"/>
            <a:ext cx="6858000" cy="894809"/>
          </a:xfrm>
        </p:spPr>
        <p:txBody>
          <a:bodyPr>
            <a:noAutofit/>
          </a:bodyPr>
          <a:lstStyle/>
          <a:p>
            <a:r>
              <a:rPr lang="fr-FR" sz="4000" i="0" dirty="0"/>
              <a:t>Politiques de l’autonomie</a:t>
            </a:r>
          </a:p>
        </p:txBody>
      </p:sp>
      <p:sp>
        <p:nvSpPr>
          <p:cNvPr id="4" name="ZoneTexte 3"/>
          <p:cNvSpPr txBox="1"/>
          <p:nvPr/>
        </p:nvSpPr>
        <p:spPr>
          <a:xfrm>
            <a:off x="1234548" y="3897121"/>
            <a:ext cx="6870818" cy="523220"/>
          </a:xfrm>
          <a:prstGeom prst="rect">
            <a:avLst/>
          </a:prstGeom>
          <a:noFill/>
        </p:spPr>
        <p:txBody>
          <a:bodyPr wrap="square" rtlCol="0" anchor="ctr">
            <a:spAutoFit/>
          </a:bodyPr>
          <a:lstStyle/>
          <a:p>
            <a:pPr algn="ctr"/>
            <a:r>
              <a:rPr lang="fr-FR" sz="2800" b="1" dirty="0">
                <a:solidFill>
                  <a:schemeClr val="accent4">
                    <a:lumMod val="75000"/>
                  </a:schemeClr>
                </a:solidFill>
              </a:rPr>
              <a:t>En route vers « la » grande réforme?</a:t>
            </a:r>
          </a:p>
        </p:txBody>
      </p:sp>
    </p:spTree>
    <p:extLst>
      <p:ext uri="{BB962C8B-B14F-4D97-AF65-F5344CB8AC3E}">
        <p14:creationId xmlns:p14="http://schemas.microsoft.com/office/powerpoint/2010/main" val="20652939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751767" y="1033905"/>
            <a:ext cx="7967775" cy="303780"/>
          </a:xfrm>
        </p:spPr>
        <p:txBody>
          <a:bodyPr>
            <a:noAutofit/>
          </a:bodyPr>
          <a:lstStyle/>
          <a:p>
            <a:pPr marL="0" lvl="0" indent="0">
              <a:buNone/>
            </a:pPr>
            <a:r>
              <a:rPr lang="fr-FR" sz="1800" b="1" u="sng" dirty="0">
                <a:solidFill>
                  <a:schemeClr val="tx2"/>
                </a:solidFill>
              </a:rPr>
              <a:t>1 – Point sur l’évolutions des différents chantiers </a:t>
            </a:r>
            <a:endParaRPr lang="fr-FR" sz="2000" b="1" u="sng" dirty="0">
              <a:solidFill>
                <a:schemeClr val="tx2"/>
              </a:solidFill>
            </a:endParaRPr>
          </a:p>
        </p:txBody>
      </p:sp>
      <p:sp>
        <p:nvSpPr>
          <p:cNvPr id="3" name="Titre 2"/>
          <p:cNvSpPr>
            <a:spLocks noGrp="1"/>
          </p:cNvSpPr>
          <p:nvPr>
            <p:ph type="ctrTitle"/>
          </p:nvPr>
        </p:nvSpPr>
        <p:spPr>
          <a:xfrm>
            <a:off x="531054" y="118801"/>
            <a:ext cx="8272934" cy="518422"/>
          </a:xfrm>
        </p:spPr>
        <p:txBody>
          <a:bodyPr/>
          <a:lstStyle/>
          <a:p>
            <a:r>
              <a:rPr lang="fr-FR" sz="2400" dirty="0"/>
              <a:t>La transformation de l’offre : entre interruption et accélération</a:t>
            </a:r>
          </a:p>
        </p:txBody>
      </p:sp>
      <p:sp>
        <p:nvSpPr>
          <p:cNvPr id="5" name="ZoneTexte 4"/>
          <p:cNvSpPr txBox="1"/>
          <p:nvPr/>
        </p:nvSpPr>
        <p:spPr>
          <a:xfrm>
            <a:off x="764950" y="1455664"/>
            <a:ext cx="7805142" cy="646331"/>
          </a:xfrm>
          <a:prstGeom prst="rect">
            <a:avLst/>
          </a:prstGeom>
          <a:noFill/>
        </p:spPr>
        <p:txBody>
          <a:bodyPr wrap="square" rtlCol="0">
            <a:spAutoFit/>
          </a:bodyPr>
          <a:lstStyle/>
          <a:p>
            <a:r>
              <a:rPr lang="fr-FR" b="1" dirty="0"/>
              <a:t>Les départs en Belgique non souhaités : un budget de 90 millions sur trois ans pour trouver des solutions alternatives.</a:t>
            </a:r>
            <a:endParaRPr lang="fr-FR" dirty="0">
              <a:effectLst/>
            </a:endParaRPr>
          </a:p>
        </p:txBody>
      </p:sp>
      <p:sp>
        <p:nvSpPr>
          <p:cNvPr id="4" name="ZoneTexte 3"/>
          <p:cNvSpPr txBox="1"/>
          <p:nvPr/>
        </p:nvSpPr>
        <p:spPr>
          <a:xfrm>
            <a:off x="862149" y="3220248"/>
            <a:ext cx="7857393" cy="2308324"/>
          </a:xfrm>
          <a:prstGeom prst="rect">
            <a:avLst/>
          </a:prstGeom>
          <a:solidFill>
            <a:schemeClr val="accent1">
              <a:lumMod val="60000"/>
              <a:lumOff val="40000"/>
            </a:schemeClr>
          </a:solidFill>
        </p:spPr>
        <p:txBody>
          <a:bodyPr wrap="square" rtlCol="0">
            <a:spAutoFit/>
          </a:bodyPr>
          <a:lstStyle/>
          <a:p>
            <a:pPr algn="just"/>
            <a:r>
              <a:rPr lang="fr-FR" sz="1600" b="1" dirty="0">
                <a:ea typeface="Calibri" panose="020F0502020204030204" pitchFamily="34" charset="0"/>
                <a:cs typeface="Times New Roman" panose="02020603050405020304" pitchFamily="18" charset="0"/>
              </a:rPr>
              <a:t>En parallèle la LFSS prévoit un plan de création de solutions « alternatives » qui accompagne la mesure. Il se décline en une autorisation d’engagement de 90 M€ sur trois ans (2020-2022)</a:t>
            </a:r>
            <a:r>
              <a:rPr lang="fr-FR" sz="1600" dirty="0">
                <a:ea typeface="Calibri" panose="020F0502020204030204" pitchFamily="34" charset="0"/>
                <a:cs typeface="Times New Roman" panose="02020603050405020304" pitchFamily="18" charset="0"/>
              </a:rPr>
              <a:t> au titre de l’ONDAM médico-social afin de créer des solutions alternatives en France dans les trois régions (Hauts-de-France, Ile-de-France, Grand-Est) qui sont le plus concernées par l’accueil de personnes en situation de handicap en Wallonie. Ces crédits de paiement seront pris sur trois ans de la manière suivante :  </a:t>
            </a:r>
            <a:endParaRPr lang="fr-FR" sz="1600" dirty="0"/>
          </a:p>
          <a:p>
            <a:pPr algn="just">
              <a:spcAft>
                <a:spcPts val="0"/>
              </a:spcAft>
            </a:pPr>
            <a:r>
              <a:rPr lang="fr-FR" sz="1600" dirty="0">
                <a:ea typeface="Calibri" panose="020F0502020204030204" pitchFamily="34" charset="0"/>
                <a:cs typeface="Times New Roman" panose="02020603050405020304" pitchFamily="18" charset="0"/>
              </a:rPr>
              <a:t>- 2020 : 20 M€ </a:t>
            </a:r>
            <a:endParaRPr lang="fr-FR" sz="1600" dirty="0"/>
          </a:p>
          <a:p>
            <a:pPr algn="just">
              <a:spcAft>
                <a:spcPts val="0"/>
              </a:spcAft>
            </a:pPr>
            <a:r>
              <a:rPr lang="fr-FR" sz="1600" dirty="0">
                <a:ea typeface="Calibri" panose="020F0502020204030204" pitchFamily="34" charset="0"/>
                <a:cs typeface="Times New Roman" panose="02020603050405020304" pitchFamily="18" charset="0"/>
              </a:rPr>
              <a:t>- 2021 : 35 M€ </a:t>
            </a:r>
            <a:endParaRPr lang="fr-FR" sz="1600" dirty="0"/>
          </a:p>
          <a:p>
            <a:pPr algn="just">
              <a:spcAft>
                <a:spcPts val="0"/>
              </a:spcAft>
            </a:pPr>
            <a:r>
              <a:rPr lang="fr-FR" sz="1600" dirty="0">
                <a:ea typeface="Calibri" panose="020F0502020204030204" pitchFamily="34" charset="0"/>
                <a:cs typeface="Times New Roman" panose="02020603050405020304" pitchFamily="18" charset="0"/>
              </a:rPr>
              <a:t>- 2022 : 35 M€</a:t>
            </a:r>
            <a:endParaRPr lang="fr-FR" sz="1600" dirty="0">
              <a:effectLst/>
            </a:endParaRPr>
          </a:p>
        </p:txBody>
      </p:sp>
      <p:sp>
        <p:nvSpPr>
          <p:cNvPr id="6" name="ZoneTexte 5"/>
          <p:cNvSpPr txBox="1"/>
          <p:nvPr/>
        </p:nvSpPr>
        <p:spPr>
          <a:xfrm>
            <a:off x="764950" y="1858155"/>
            <a:ext cx="7954592" cy="1600438"/>
          </a:xfrm>
          <a:prstGeom prst="rect">
            <a:avLst/>
          </a:prstGeom>
          <a:noFill/>
        </p:spPr>
        <p:txBody>
          <a:bodyPr wrap="square" rtlCol="0">
            <a:spAutoFit/>
          </a:bodyPr>
          <a:lstStyle/>
          <a:p>
            <a:pPr algn="just"/>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gn="just"/>
            <a:r>
              <a:rPr lang="fr-FR" sz="1600" dirty="0">
                <a:latin typeface="Calibri" panose="020F0502020204030204" pitchFamily="34" charset="0"/>
                <a:ea typeface="Calibri" panose="020F0502020204030204" pitchFamily="34" charset="0"/>
                <a:cs typeface="Times New Roman" panose="02020603050405020304" pitchFamily="18" charset="0"/>
              </a:rPr>
              <a:t>Une des </a:t>
            </a:r>
            <a:r>
              <a:rPr lang="fr-FR" sz="1600" b="1" dirty="0">
                <a:latin typeface="Calibri" panose="020F0502020204030204" pitchFamily="34" charset="0"/>
                <a:ea typeface="Calibri" panose="020F0502020204030204" pitchFamily="34" charset="0"/>
                <a:cs typeface="Times New Roman" panose="02020603050405020304" pitchFamily="18" charset="0"/>
              </a:rPr>
              <a:t>mesures proposées de la LFSS 2020 consiste à procéder au conventionnement des établissements pour adultes au titre de l’accord cadre (cf. article 54)</a:t>
            </a:r>
            <a:r>
              <a:rPr lang="fr-FR" sz="1600" dirty="0">
                <a:latin typeface="Calibri" panose="020F0502020204030204" pitchFamily="34" charset="0"/>
                <a:ea typeface="Calibri" panose="020F0502020204030204" pitchFamily="34" charset="0"/>
                <a:cs typeface="Times New Roman" panose="02020603050405020304" pitchFamily="18" charset="0"/>
              </a:rPr>
              <a:t>. Cette mesure permet ainsi de porter des exigences de qualité complémentaires des critères de la réglementation wallonne.</a:t>
            </a:r>
            <a:endParaRPr lang="fr-FR" sz="1600" dirty="0"/>
          </a:p>
          <a:p>
            <a:pPr algn="just"/>
            <a:r>
              <a:rPr lang="fr-FR" dirty="0">
                <a:latin typeface="Calibri" panose="020F0502020204030204" pitchFamily="34" charset="0"/>
                <a:ea typeface="Calibri" panose="020F0502020204030204" pitchFamily="34" charset="0"/>
                <a:cs typeface="Times New Roman" panose="02020603050405020304" pitchFamily="18" charset="0"/>
              </a:rPr>
              <a:t>  </a:t>
            </a:r>
            <a:endParaRPr lang="fr-FR" dirty="0"/>
          </a:p>
        </p:txBody>
      </p:sp>
      <p:pic>
        <p:nvPicPr>
          <p:cNvPr id="7" name="Image 6"/>
          <p:cNvPicPr>
            <a:picLocks noChangeAspect="1"/>
          </p:cNvPicPr>
          <p:nvPr/>
        </p:nvPicPr>
        <p:blipFill>
          <a:blip r:embed="rId2"/>
          <a:stretch>
            <a:fillRect/>
          </a:stretch>
        </p:blipFill>
        <p:spPr>
          <a:xfrm>
            <a:off x="1439074" y="5560408"/>
            <a:ext cx="396274" cy="335309"/>
          </a:xfrm>
          <a:prstGeom prst="rect">
            <a:avLst/>
          </a:prstGeom>
        </p:spPr>
      </p:pic>
      <p:sp>
        <p:nvSpPr>
          <p:cNvPr id="8" name="ZoneTexte 7"/>
          <p:cNvSpPr txBox="1"/>
          <p:nvPr/>
        </p:nvSpPr>
        <p:spPr>
          <a:xfrm>
            <a:off x="2168434" y="5434052"/>
            <a:ext cx="4554583" cy="954107"/>
          </a:xfrm>
          <a:prstGeom prst="rect">
            <a:avLst/>
          </a:prstGeom>
          <a:solidFill>
            <a:schemeClr val="accent1">
              <a:lumMod val="75000"/>
            </a:schemeClr>
          </a:solidFill>
        </p:spPr>
        <p:txBody>
          <a:bodyPr wrap="square" rtlCol="0">
            <a:spAutoFit/>
          </a:bodyPr>
          <a:lstStyle/>
          <a:p>
            <a:r>
              <a:rPr lang="fr-FR" sz="1400" b="1" dirty="0">
                <a:solidFill>
                  <a:schemeClr val="bg1"/>
                </a:solidFill>
              </a:rPr>
              <a:t>Quid des solutions dites « alternatives » ?</a:t>
            </a:r>
          </a:p>
          <a:p>
            <a:r>
              <a:rPr lang="fr-FR" sz="1400" b="1" dirty="0">
                <a:solidFill>
                  <a:schemeClr val="bg1"/>
                </a:solidFill>
              </a:rPr>
              <a:t>Quid du public : adultes ou enfants ? Les deux ?</a:t>
            </a:r>
          </a:p>
          <a:p>
            <a:r>
              <a:rPr lang="fr-FR" sz="1400" b="1" dirty="0">
                <a:solidFill>
                  <a:schemeClr val="bg1"/>
                </a:solidFill>
              </a:rPr>
              <a:t>Relancer le comité de suivi de l’accord-cadre franco-wallon</a:t>
            </a:r>
          </a:p>
          <a:p>
            <a:r>
              <a:rPr lang="fr-FR" sz="1400" b="1" dirty="0"/>
              <a:t> </a:t>
            </a:r>
          </a:p>
        </p:txBody>
      </p:sp>
    </p:spTree>
    <p:extLst>
      <p:ext uri="{BB962C8B-B14F-4D97-AF65-F5344CB8AC3E}">
        <p14:creationId xmlns:p14="http://schemas.microsoft.com/office/powerpoint/2010/main" val="1820185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751767" y="1033905"/>
            <a:ext cx="7967775" cy="303780"/>
          </a:xfrm>
        </p:spPr>
        <p:txBody>
          <a:bodyPr>
            <a:noAutofit/>
          </a:bodyPr>
          <a:lstStyle/>
          <a:p>
            <a:pPr marL="0" lvl="0" indent="0">
              <a:buNone/>
            </a:pPr>
            <a:r>
              <a:rPr lang="fr-FR" sz="1800" b="1" u="sng" dirty="0">
                <a:solidFill>
                  <a:schemeClr val="tx2"/>
                </a:solidFill>
              </a:rPr>
              <a:t>1 – Point sur l’évolutions des différents chantiers </a:t>
            </a:r>
            <a:endParaRPr lang="fr-FR" sz="2000" b="1" u="sng" dirty="0">
              <a:solidFill>
                <a:schemeClr val="tx2"/>
              </a:solidFill>
            </a:endParaRPr>
          </a:p>
        </p:txBody>
      </p:sp>
      <p:sp>
        <p:nvSpPr>
          <p:cNvPr id="3" name="Titre 2"/>
          <p:cNvSpPr>
            <a:spLocks noGrp="1"/>
          </p:cNvSpPr>
          <p:nvPr>
            <p:ph type="ctrTitle"/>
          </p:nvPr>
        </p:nvSpPr>
        <p:spPr>
          <a:xfrm>
            <a:off x="531054" y="118801"/>
            <a:ext cx="8272934" cy="518422"/>
          </a:xfrm>
        </p:spPr>
        <p:txBody>
          <a:bodyPr/>
          <a:lstStyle/>
          <a:p>
            <a:r>
              <a:rPr lang="fr-FR" sz="2400" dirty="0"/>
              <a:t>La transformation de l’offre : entre interruption et accélération</a:t>
            </a:r>
          </a:p>
        </p:txBody>
      </p:sp>
      <p:sp>
        <p:nvSpPr>
          <p:cNvPr id="5" name="ZoneTexte 4"/>
          <p:cNvSpPr txBox="1"/>
          <p:nvPr/>
        </p:nvSpPr>
        <p:spPr>
          <a:xfrm>
            <a:off x="751767" y="1463976"/>
            <a:ext cx="7805142" cy="369332"/>
          </a:xfrm>
          <a:prstGeom prst="rect">
            <a:avLst/>
          </a:prstGeom>
          <a:noFill/>
        </p:spPr>
        <p:txBody>
          <a:bodyPr wrap="square" rtlCol="0">
            <a:spAutoFit/>
          </a:bodyPr>
          <a:lstStyle/>
          <a:p>
            <a:r>
              <a:rPr lang="fr-FR" b="1" dirty="0"/>
              <a:t>Habitat Inclusif: quelle stratégie pour quel déploiement? </a:t>
            </a:r>
          </a:p>
        </p:txBody>
      </p:sp>
      <p:graphicFrame>
        <p:nvGraphicFramePr>
          <p:cNvPr id="6" name="Espace réservé du contenu 4"/>
          <p:cNvGraphicFramePr>
            <a:graphicFrameLocks/>
          </p:cNvGraphicFramePr>
          <p:nvPr>
            <p:extLst>
              <p:ext uri="{D42A27DB-BD31-4B8C-83A1-F6EECF244321}">
                <p14:modId xmlns:p14="http://schemas.microsoft.com/office/powerpoint/2010/main" val="3442923009"/>
              </p:ext>
            </p:extLst>
          </p:nvPr>
        </p:nvGraphicFramePr>
        <p:xfrm>
          <a:off x="314326" y="1133475"/>
          <a:ext cx="8405218" cy="57245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314326" y="2135212"/>
            <a:ext cx="4094391" cy="388696"/>
          </a:xfrm>
          <a:prstGeom prst="rect">
            <a:avLst/>
          </a:prstGeom>
        </p:spPr>
        <p:txBody>
          <a:bodyPr wrap="none">
            <a:spAutoFit/>
          </a:bodyPr>
          <a:lstStyle/>
          <a:p>
            <a:pPr marL="457200" algn="just">
              <a:lnSpc>
                <a:spcPct val="107000"/>
              </a:lnSpc>
              <a:spcAft>
                <a:spcPts val="800"/>
              </a:spcAft>
            </a:pPr>
            <a:r>
              <a:rPr lang="fr-FR"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Rappel de l’architecture des textes : </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3266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751767" y="1033905"/>
            <a:ext cx="7967775" cy="303780"/>
          </a:xfrm>
        </p:spPr>
        <p:txBody>
          <a:bodyPr>
            <a:noAutofit/>
          </a:bodyPr>
          <a:lstStyle/>
          <a:p>
            <a:pPr marL="0" lvl="0" indent="0">
              <a:buNone/>
            </a:pPr>
            <a:r>
              <a:rPr lang="fr-FR" sz="1800" b="1" u="sng" dirty="0">
                <a:solidFill>
                  <a:schemeClr val="tx2"/>
                </a:solidFill>
              </a:rPr>
              <a:t>1 – Point sur l’évolutions des différents chantiers </a:t>
            </a:r>
            <a:endParaRPr lang="fr-FR" sz="2000" b="1" u="sng" dirty="0">
              <a:solidFill>
                <a:schemeClr val="tx2"/>
              </a:solidFill>
            </a:endParaRPr>
          </a:p>
        </p:txBody>
      </p:sp>
      <p:sp>
        <p:nvSpPr>
          <p:cNvPr id="3" name="Titre 2"/>
          <p:cNvSpPr>
            <a:spLocks noGrp="1"/>
          </p:cNvSpPr>
          <p:nvPr>
            <p:ph type="ctrTitle"/>
          </p:nvPr>
        </p:nvSpPr>
        <p:spPr>
          <a:xfrm>
            <a:off x="531054" y="118801"/>
            <a:ext cx="8272934" cy="518422"/>
          </a:xfrm>
        </p:spPr>
        <p:txBody>
          <a:bodyPr/>
          <a:lstStyle/>
          <a:p>
            <a:r>
              <a:rPr lang="fr-FR" sz="2400" dirty="0"/>
              <a:t>La transformation de l’offre : entre interruption et accélération</a:t>
            </a:r>
          </a:p>
        </p:txBody>
      </p:sp>
      <p:sp>
        <p:nvSpPr>
          <p:cNvPr id="5" name="ZoneTexte 4"/>
          <p:cNvSpPr txBox="1"/>
          <p:nvPr/>
        </p:nvSpPr>
        <p:spPr>
          <a:xfrm>
            <a:off x="751767" y="1463976"/>
            <a:ext cx="7805142" cy="369332"/>
          </a:xfrm>
          <a:prstGeom prst="rect">
            <a:avLst/>
          </a:prstGeom>
          <a:noFill/>
        </p:spPr>
        <p:txBody>
          <a:bodyPr wrap="square" rtlCol="0">
            <a:spAutoFit/>
          </a:bodyPr>
          <a:lstStyle/>
          <a:p>
            <a:r>
              <a:rPr lang="fr-FR" b="1" dirty="0"/>
              <a:t>Habitat Inclusif: quelle stratégie pour quel déploiement? </a:t>
            </a:r>
          </a:p>
        </p:txBody>
      </p:sp>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42792" y="2148547"/>
            <a:ext cx="377329" cy="377329"/>
          </a:xfrm>
          <a:prstGeom prst="rect">
            <a:avLst/>
          </a:prstGeom>
        </p:spPr>
      </p:pic>
      <p:sp>
        <p:nvSpPr>
          <p:cNvPr id="8" name="Rectangle 7"/>
          <p:cNvSpPr/>
          <p:nvPr/>
        </p:nvSpPr>
        <p:spPr>
          <a:xfrm>
            <a:off x="751767" y="1959599"/>
            <a:ext cx="4229808" cy="1200329"/>
          </a:xfrm>
          <a:prstGeom prst="rect">
            <a:avLst/>
          </a:prstGeom>
          <a:solidFill>
            <a:schemeClr val="accent1">
              <a:lumMod val="75000"/>
            </a:schemeClr>
          </a:solidFill>
        </p:spPr>
        <p:txBody>
          <a:bodyPr wrap="square">
            <a:spAutoFit/>
          </a:bodyPr>
          <a:lstStyle/>
          <a:p>
            <a:r>
              <a:rPr lang="fr-FR" dirty="0">
                <a:solidFill>
                  <a:schemeClr val="bg1"/>
                </a:solidFill>
              </a:rPr>
              <a:t>Crédits alloués pour le déploiement par la CNSA:</a:t>
            </a:r>
          </a:p>
          <a:p>
            <a:pPr marL="285750" indent="-285750">
              <a:buFont typeface="Arial" panose="020B0604020202020204" pitchFamily="34" charset="0"/>
              <a:buChar char="•"/>
            </a:pPr>
            <a:r>
              <a:rPr lang="fr-FR" dirty="0">
                <a:solidFill>
                  <a:schemeClr val="bg1"/>
                </a:solidFill>
              </a:rPr>
              <a:t>15 Millions pour 2019 </a:t>
            </a:r>
          </a:p>
          <a:p>
            <a:pPr marL="285750" indent="-285750">
              <a:buFont typeface="Arial" panose="020B0604020202020204" pitchFamily="34" charset="0"/>
              <a:buChar char="•"/>
            </a:pPr>
            <a:r>
              <a:rPr lang="fr-FR" dirty="0">
                <a:solidFill>
                  <a:schemeClr val="bg1"/>
                </a:solidFill>
              </a:rPr>
              <a:t>25 Millions pour 2020</a:t>
            </a:r>
          </a:p>
        </p:txBody>
      </p:sp>
      <p:sp>
        <p:nvSpPr>
          <p:cNvPr id="9" name="Rectangle 8"/>
          <p:cNvSpPr/>
          <p:nvPr/>
        </p:nvSpPr>
        <p:spPr>
          <a:xfrm>
            <a:off x="5586796" y="2082709"/>
            <a:ext cx="3283867" cy="923330"/>
          </a:xfrm>
          <a:prstGeom prst="rect">
            <a:avLst/>
          </a:prstGeom>
        </p:spPr>
        <p:txBody>
          <a:bodyPr wrap="square">
            <a:spAutoFit/>
          </a:bodyPr>
          <a:lstStyle/>
          <a:p>
            <a:r>
              <a:rPr lang="fr-FR" dirty="0"/>
              <a:t>La crise COVID a retardé le lancement des appels à candidature par les ARS </a:t>
            </a:r>
          </a:p>
        </p:txBody>
      </p:sp>
      <p:sp>
        <p:nvSpPr>
          <p:cNvPr id="10" name="Rectangle 9"/>
          <p:cNvSpPr/>
          <p:nvPr/>
        </p:nvSpPr>
        <p:spPr>
          <a:xfrm>
            <a:off x="751413" y="3380945"/>
            <a:ext cx="7968129" cy="1477328"/>
          </a:xfrm>
          <a:prstGeom prst="rect">
            <a:avLst/>
          </a:prstGeom>
        </p:spPr>
        <p:txBody>
          <a:bodyPr wrap="square">
            <a:spAutoFit/>
          </a:bodyPr>
          <a:lstStyle/>
          <a:p>
            <a:pPr algn="just"/>
            <a:r>
              <a:rPr lang="fr-FR" b="1" dirty="0">
                <a:latin typeface="Calibri" panose="020F0502020204030204" pitchFamily="34" charset="0"/>
                <a:ea typeface="Times New Roman" panose="02020603050405020304" pitchFamily="18" charset="0"/>
              </a:rPr>
              <a:t>20 Nov. 2019</a:t>
            </a:r>
            <a:r>
              <a:rPr lang="fr-FR" dirty="0">
                <a:latin typeface="Calibri" panose="020F0502020204030204" pitchFamily="34" charset="0"/>
                <a:ea typeface="Times New Roman" panose="02020603050405020304" pitchFamily="18" charset="0"/>
              </a:rPr>
              <a:t>: lettre de mission du premier ministre date du 20 novembre, a Denis Piveteau, Conseiller d’Etat, et Jacques Wolfrom, président du comité exécutif du groupe Arcade, pour « </a:t>
            </a:r>
            <a:r>
              <a:rPr lang="fr-FR" b="1" dirty="0">
                <a:latin typeface="Calibri" panose="020F0502020204030204" pitchFamily="34" charset="0"/>
                <a:ea typeface="Times New Roman" panose="02020603050405020304" pitchFamily="18" charset="0"/>
              </a:rPr>
              <a:t>formuler des propositions pour favoriser le développement de ce type d’initiatives dans les territoires, et répondre ainsi aux aspirations de nos concitoyens ».</a:t>
            </a:r>
            <a:endParaRPr lang="fr-FR" b="1" dirty="0"/>
          </a:p>
        </p:txBody>
      </p:sp>
      <p:sp>
        <p:nvSpPr>
          <p:cNvPr id="11" name="Flèche droite 10"/>
          <p:cNvSpPr/>
          <p:nvPr/>
        </p:nvSpPr>
        <p:spPr>
          <a:xfrm>
            <a:off x="942975" y="5219930"/>
            <a:ext cx="438150" cy="333375"/>
          </a:xfrm>
          <a:prstGeom prst="right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519237" y="5091640"/>
            <a:ext cx="6753225" cy="646331"/>
          </a:xfrm>
          <a:prstGeom prst="rect">
            <a:avLst/>
          </a:prstGeom>
          <a:noFill/>
        </p:spPr>
        <p:txBody>
          <a:bodyPr wrap="square" rtlCol="0">
            <a:spAutoFit/>
          </a:bodyPr>
          <a:lstStyle/>
          <a:p>
            <a:r>
              <a:rPr lang="fr-FR" b="1" dirty="0"/>
              <a:t>26 Juin 2020: </a:t>
            </a:r>
            <a:r>
              <a:rPr lang="fr-FR" dirty="0"/>
              <a:t>publication du rapport </a:t>
            </a:r>
          </a:p>
          <a:p>
            <a:r>
              <a:rPr lang="fr-FR" dirty="0"/>
              <a:t>« </a:t>
            </a:r>
            <a:r>
              <a:rPr lang="fr-FR" dirty="0">
                <a:hlinkClick r:id="rId3"/>
              </a:rPr>
              <a:t>Demain, je pourrais choisir d’habiter avec vous </a:t>
            </a:r>
            <a:r>
              <a:rPr lang="fr-FR" dirty="0"/>
              <a:t>»</a:t>
            </a:r>
          </a:p>
        </p:txBody>
      </p:sp>
    </p:spTree>
    <p:extLst>
      <p:ext uri="{BB962C8B-B14F-4D97-AF65-F5344CB8AC3E}">
        <p14:creationId xmlns:p14="http://schemas.microsoft.com/office/powerpoint/2010/main" val="3559608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751767" y="1033905"/>
            <a:ext cx="7967775" cy="303780"/>
          </a:xfrm>
        </p:spPr>
        <p:txBody>
          <a:bodyPr>
            <a:noAutofit/>
          </a:bodyPr>
          <a:lstStyle/>
          <a:p>
            <a:pPr marL="0" lvl="0" indent="0">
              <a:buNone/>
            </a:pPr>
            <a:r>
              <a:rPr lang="fr-FR" sz="1800" b="1" u="sng" dirty="0">
                <a:solidFill>
                  <a:schemeClr val="tx2"/>
                </a:solidFill>
              </a:rPr>
              <a:t>1 – Point sur l’évolutions des différents chantiers </a:t>
            </a:r>
            <a:endParaRPr lang="fr-FR" sz="2000" b="1" u="sng" dirty="0">
              <a:solidFill>
                <a:schemeClr val="tx2"/>
              </a:solidFill>
            </a:endParaRPr>
          </a:p>
        </p:txBody>
      </p:sp>
      <p:sp>
        <p:nvSpPr>
          <p:cNvPr id="3" name="Titre 2"/>
          <p:cNvSpPr>
            <a:spLocks noGrp="1"/>
          </p:cNvSpPr>
          <p:nvPr>
            <p:ph type="ctrTitle"/>
          </p:nvPr>
        </p:nvSpPr>
        <p:spPr>
          <a:xfrm>
            <a:off x="531054" y="118801"/>
            <a:ext cx="8272934" cy="518422"/>
          </a:xfrm>
        </p:spPr>
        <p:txBody>
          <a:bodyPr/>
          <a:lstStyle/>
          <a:p>
            <a:r>
              <a:rPr lang="fr-FR" sz="2400" dirty="0"/>
              <a:t>La transformation de l’offre : entre interruption et accélération</a:t>
            </a:r>
          </a:p>
        </p:txBody>
      </p:sp>
      <p:sp>
        <p:nvSpPr>
          <p:cNvPr id="5" name="ZoneTexte 4"/>
          <p:cNvSpPr txBox="1"/>
          <p:nvPr/>
        </p:nvSpPr>
        <p:spPr>
          <a:xfrm>
            <a:off x="751767" y="1463976"/>
            <a:ext cx="7805142" cy="369332"/>
          </a:xfrm>
          <a:prstGeom prst="rect">
            <a:avLst/>
          </a:prstGeom>
          <a:noFill/>
        </p:spPr>
        <p:txBody>
          <a:bodyPr wrap="square" rtlCol="0">
            <a:spAutoFit/>
          </a:bodyPr>
          <a:lstStyle/>
          <a:p>
            <a:r>
              <a:rPr lang="fr-FR" b="1" dirty="0"/>
              <a:t>Habitat Inclusif: quelle stratégie pour quel déploiement? </a:t>
            </a:r>
          </a:p>
        </p:txBody>
      </p:sp>
      <p:sp>
        <p:nvSpPr>
          <p:cNvPr id="11" name="Flèche droite 10"/>
          <p:cNvSpPr/>
          <p:nvPr/>
        </p:nvSpPr>
        <p:spPr>
          <a:xfrm>
            <a:off x="1028699" y="6239126"/>
            <a:ext cx="378555" cy="298946"/>
          </a:xfrm>
          <a:prstGeom prst="right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12"/>
          <p:cNvSpPr/>
          <p:nvPr/>
        </p:nvSpPr>
        <p:spPr>
          <a:xfrm>
            <a:off x="751767" y="1959599"/>
            <a:ext cx="4039880" cy="4044377"/>
          </a:xfrm>
          <a:prstGeom prst="rect">
            <a:avLst/>
          </a:prstGeom>
          <a:solidFill>
            <a:schemeClr val="bg2"/>
          </a:solidFill>
        </p:spPr>
        <p:txBody>
          <a:bodyPr wrap="square">
            <a:spAutoFit/>
          </a:bodyPr>
          <a:lstStyle/>
          <a:p>
            <a:pPr algn="just">
              <a:lnSpc>
                <a:spcPct val="107000"/>
              </a:lnSpc>
            </a:pPr>
            <a:r>
              <a:rPr lang="fr-FR" sz="1600" b="1" dirty="0">
                <a:latin typeface="Calibri" panose="020F0502020204030204" pitchFamily="34" charset="0"/>
                <a:ea typeface="Times New Roman" panose="02020603050405020304" pitchFamily="18" charset="0"/>
                <a:cs typeface="Calibri" panose="020F0502020204030204" pitchFamily="34" charset="0"/>
              </a:rPr>
              <a:t>Propositions à soutenir  </a:t>
            </a:r>
          </a:p>
          <a:p>
            <a:pPr marL="285750" indent="-285750" algn="just">
              <a:lnSpc>
                <a:spcPct val="107000"/>
              </a:lnSpc>
              <a:buFontTx/>
              <a:buChar char="-"/>
            </a:pPr>
            <a:r>
              <a:rPr lang="fr-FR" sz="1600" dirty="0"/>
              <a:t>Créer </a:t>
            </a:r>
            <a:r>
              <a:rPr lang="fr-FR" sz="1600" b="1" dirty="0">
                <a:solidFill>
                  <a:schemeClr val="accent1">
                    <a:lumMod val="75000"/>
                  </a:schemeClr>
                </a:solidFill>
              </a:rPr>
              <a:t>une aide personnalisée dédiée </a:t>
            </a:r>
            <a:r>
              <a:rPr lang="fr-FR" sz="1600" dirty="0"/>
              <a:t>et d’un forfait de services mutualisés, attribués de droit à toute personne âgée ou en situation de handicap entrant dans un dispositif API </a:t>
            </a:r>
          </a:p>
          <a:p>
            <a:pPr marL="285750" indent="-285750" algn="just">
              <a:lnSpc>
                <a:spcPct val="107000"/>
              </a:lnSpc>
              <a:buFontTx/>
              <a:buChar char="-"/>
            </a:pPr>
            <a:r>
              <a:rPr lang="fr-FR" sz="1600" b="1" dirty="0">
                <a:solidFill>
                  <a:schemeClr val="accent1">
                    <a:lumMod val="75000"/>
                  </a:schemeClr>
                </a:solidFill>
              </a:rPr>
              <a:t>Faciliter l’investissement immobilier </a:t>
            </a:r>
            <a:r>
              <a:rPr lang="fr-FR" sz="1600" dirty="0"/>
              <a:t>via un corpus de propositions relatif aux aides à la pierre </a:t>
            </a:r>
          </a:p>
          <a:p>
            <a:pPr marL="285750" indent="-285750" algn="just">
              <a:lnSpc>
                <a:spcPct val="107000"/>
              </a:lnSpc>
              <a:buFontTx/>
              <a:buChar char="-"/>
            </a:pPr>
            <a:r>
              <a:rPr lang="fr-FR" sz="1600" b="1" dirty="0">
                <a:solidFill>
                  <a:schemeClr val="accent1">
                    <a:lumMod val="75000"/>
                  </a:schemeClr>
                </a:solidFill>
                <a:latin typeface="Calibri" panose="020F0502020204030204" pitchFamily="34" charset="0"/>
                <a:ea typeface="Times New Roman" panose="02020603050405020304" pitchFamily="18" charset="0"/>
                <a:cs typeface="Times New Roman" panose="02020603050405020304" pitchFamily="18" charset="0"/>
              </a:rPr>
              <a:t>Penser conjointement le déploiement de l’offre API avec celui des SAAD</a:t>
            </a:r>
          </a:p>
          <a:p>
            <a:pPr marL="285750" indent="-285750" algn="just">
              <a:lnSpc>
                <a:spcPct val="107000"/>
              </a:lnSpc>
              <a:buFontTx/>
              <a:buChar char="-"/>
            </a:pPr>
            <a:r>
              <a:rPr lang="fr-FR" sz="1600" dirty="0">
                <a:effectLst/>
                <a:latin typeface="Calibri" panose="020F0502020204030204" pitchFamily="34" charset="0"/>
                <a:ea typeface="Times New Roman" panose="02020603050405020304" pitchFamily="18" charset="0"/>
                <a:cs typeface="Times New Roman" panose="02020603050405020304" pitchFamily="18" charset="0"/>
              </a:rPr>
              <a:t>Identifier </a:t>
            </a:r>
            <a:r>
              <a:rPr lang="fr-FR" sz="1600" b="1" dirty="0">
                <a:solidFill>
                  <a:schemeClr val="accent1">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la CNSA comme pilote </a:t>
            </a:r>
            <a:r>
              <a:rPr lang="fr-FR" sz="1600" dirty="0">
                <a:effectLst/>
                <a:latin typeface="Calibri" panose="020F0502020204030204" pitchFamily="34" charset="0"/>
                <a:ea typeface="Times New Roman" panose="02020603050405020304" pitchFamily="18" charset="0"/>
                <a:cs typeface="Times New Roman" panose="02020603050405020304" pitchFamily="18" charset="0"/>
              </a:rPr>
              <a:t>de l’habitat inclusif </a:t>
            </a:r>
          </a:p>
          <a:p>
            <a:pPr marL="285750" indent="-285750" algn="just">
              <a:lnSpc>
                <a:spcPct val="107000"/>
              </a:lnSpc>
              <a:buFontTx/>
              <a:buChar char="-"/>
            </a:pPr>
            <a:r>
              <a:rPr lang="fr-FR" sz="1600" dirty="0">
                <a:latin typeface="Calibri" panose="020F0502020204030204" pitchFamily="34" charset="0"/>
                <a:ea typeface="Times New Roman" panose="02020603050405020304" pitchFamily="18" charset="0"/>
                <a:cs typeface="Times New Roman" panose="02020603050405020304" pitchFamily="18" charset="0"/>
              </a:rPr>
              <a:t>Créer un </a:t>
            </a:r>
            <a:r>
              <a:rPr lang="fr-FR" sz="1600" b="1" dirty="0">
                <a:solidFill>
                  <a:schemeClr val="accent1">
                    <a:lumMod val="75000"/>
                  </a:schemeClr>
                </a:solidFill>
                <a:latin typeface="Calibri" panose="020F0502020204030204" pitchFamily="34" charset="0"/>
                <a:ea typeface="Times New Roman" panose="02020603050405020304" pitchFamily="18" charset="0"/>
                <a:cs typeface="Times New Roman" panose="02020603050405020304" pitchFamily="18" charset="0"/>
              </a:rPr>
              <a:t>kit à outil </a:t>
            </a:r>
            <a:r>
              <a:rPr lang="fr-FR" sz="1600" dirty="0">
                <a:latin typeface="Calibri" panose="020F0502020204030204" pitchFamily="34" charset="0"/>
                <a:ea typeface="Times New Roman" panose="02020603050405020304" pitchFamily="18" charset="0"/>
                <a:cs typeface="Times New Roman" panose="02020603050405020304" pitchFamily="18" charset="0"/>
              </a:rPr>
              <a:t>pour accompagner les porteurs de projets</a:t>
            </a:r>
          </a:p>
        </p:txBody>
      </p:sp>
      <p:sp>
        <p:nvSpPr>
          <p:cNvPr id="4" name="Rectangle 3"/>
          <p:cNvSpPr/>
          <p:nvPr/>
        </p:nvSpPr>
        <p:spPr>
          <a:xfrm>
            <a:off x="4867276" y="1959598"/>
            <a:ext cx="3936712" cy="4307846"/>
          </a:xfrm>
          <a:prstGeom prst="rect">
            <a:avLst/>
          </a:prstGeom>
          <a:solidFill>
            <a:schemeClr val="bg2"/>
          </a:solidFill>
        </p:spPr>
        <p:txBody>
          <a:bodyPr wrap="square">
            <a:spAutoFit/>
          </a:bodyPr>
          <a:lstStyle/>
          <a:p>
            <a:pPr lvl="0" algn="just">
              <a:lnSpc>
                <a:spcPct val="107000"/>
              </a:lnSpc>
            </a:pPr>
            <a:r>
              <a:rPr lang="fr-FR" sz="1600" b="1" dirty="0">
                <a:latin typeface="Calibri" panose="020F0502020204030204" pitchFamily="34" charset="0"/>
                <a:ea typeface="Times New Roman" panose="02020603050405020304" pitchFamily="18" charset="0"/>
                <a:cs typeface="Calibri" panose="020F0502020204030204" pitchFamily="34" charset="0"/>
              </a:rPr>
              <a:t>Points de vigilances du réseau</a:t>
            </a:r>
          </a:p>
          <a:p>
            <a:pPr marL="342900" lvl="0" indent="-342900" algn="just">
              <a:lnSpc>
                <a:spcPct val="107000"/>
              </a:lnSpc>
              <a:buFont typeface="Calibri" panose="020F0502020204030204" pitchFamily="34" charset="0"/>
              <a:buChar char="-"/>
            </a:pPr>
            <a:r>
              <a:rPr lang="fr-FR" sz="1600" b="1" dirty="0">
                <a:solidFill>
                  <a:schemeClr val="accent1">
                    <a:lumMod val="75000"/>
                  </a:schemeClr>
                </a:solidFill>
                <a:latin typeface="Calibri" panose="020F0502020204030204" pitchFamily="34" charset="0"/>
                <a:ea typeface="Times New Roman" panose="02020603050405020304" pitchFamily="18" charset="0"/>
                <a:cs typeface="Calibri" panose="020F0502020204030204" pitchFamily="34" charset="0"/>
              </a:rPr>
              <a:t>Anticipation</a:t>
            </a:r>
            <a:r>
              <a:rPr lang="fr-FR" sz="1600" dirty="0">
                <a:latin typeface="Calibri" panose="020F0502020204030204" pitchFamily="34" charset="0"/>
                <a:ea typeface="Times New Roman" panose="02020603050405020304" pitchFamily="18" charset="0"/>
                <a:cs typeface="Calibri" panose="020F0502020204030204" pitchFamily="34" charset="0"/>
              </a:rPr>
              <a:t> : prévoir des modalités de transition entre l’existant et les dispositions à venir afin de sécuriser les projets qui bénéficient du forfait</a:t>
            </a:r>
            <a:endParaRPr lang="fr-FR" sz="1600" dirty="0">
              <a:ea typeface="Times New Roman" panose="02020603050405020304" pitchFamily="18" charset="0"/>
            </a:endParaRPr>
          </a:p>
          <a:p>
            <a:pPr marL="342900" indent="-342900" algn="just">
              <a:lnSpc>
                <a:spcPct val="107000"/>
              </a:lnSpc>
              <a:buFont typeface="Calibri" panose="020F0502020204030204" pitchFamily="34" charset="0"/>
              <a:buChar char="-"/>
            </a:pPr>
            <a:r>
              <a:rPr lang="fr-FR" sz="1600" b="1" dirty="0">
                <a:solidFill>
                  <a:schemeClr val="accent1">
                    <a:lumMod val="75000"/>
                  </a:schemeClr>
                </a:solidFill>
                <a:latin typeface="Calibri" panose="020F0502020204030204" pitchFamily="34" charset="0"/>
                <a:ea typeface="Times New Roman" panose="02020603050405020304" pitchFamily="18" charset="0"/>
                <a:cs typeface="Calibri" panose="020F0502020204030204" pitchFamily="34" charset="0"/>
              </a:rPr>
              <a:t>Souplesse</a:t>
            </a:r>
            <a:r>
              <a:rPr lang="fr-FR" sz="1600" b="1" dirty="0">
                <a:ea typeface="Times New Roman" panose="02020603050405020304" pitchFamily="18" charset="0"/>
              </a:rPr>
              <a:t> </a:t>
            </a:r>
            <a:r>
              <a:rPr lang="fr-FR" sz="1600" dirty="0">
                <a:latin typeface="Calibri" panose="020F0502020204030204" pitchFamily="34" charset="0"/>
                <a:ea typeface="Times New Roman" panose="02020603050405020304" pitchFamily="18" charset="0"/>
                <a:cs typeface="Calibri" panose="020F0502020204030204" pitchFamily="34" charset="0"/>
              </a:rPr>
              <a:t>:Ne pas limiter les projets par des procédures trop complexes</a:t>
            </a:r>
          </a:p>
          <a:p>
            <a:pPr marL="342900" indent="-342900" algn="just">
              <a:lnSpc>
                <a:spcPct val="107000"/>
              </a:lnSpc>
              <a:buFont typeface="Calibri" panose="020F0502020204030204" pitchFamily="34" charset="0"/>
              <a:buChar char="-"/>
            </a:pPr>
            <a:r>
              <a:rPr lang="fr-FR" sz="1600" b="1" dirty="0">
                <a:solidFill>
                  <a:schemeClr val="accent1">
                    <a:lumMod val="75000"/>
                  </a:schemeClr>
                </a:solidFill>
                <a:latin typeface="Calibri" panose="020F0502020204030204" pitchFamily="34" charset="0"/>
                <a:ea typeface="Times New Roman" panose="02020603050405020304" pitchFamily="18" charset="0"/>
                <a:cs typeface="Calibri" panose="020F0502020204030204" pitchFamily="34" charset="0"/>
              </a:rPr>
              <a:t>Participation </a:t>
            </a:r>
            <a:r>
              <a:rPr lang="fr-FR" sz="1600" dirty="0">
                <a:latin typeface="Calibri" panose="020F0502020204030204" pitchFamily="34" charset="0"/>
                <a:ea typeface="Times New Roman" panose="02020603050405020304" pitchFamily="18" charset="0"/>
                <a:cs typeface="Calibri" panose="020F0502020204030204" pitchFamily="34" charset="0"/>
              </a:rPr>
              <a:t>: continuer à promouvoir une démarche participative et volontaire</a:t>
            </a:r>
            <a:endParaRPr lang="fr-FR" sz="1600" dirty="0">
              <a:ea typeface="Calibri" panose="020F0502020204030204" pitchFamily="34" charset="0"/>
            </a:endParaRPr>
          </a:p>
          <a:p>
            <a:pPr marL="342900" lvl="0" indent="-342900" algn="just">
              <a:lnSpc>
                <a:spcPct val="107000"/>
              </a:lnSpc>
              <a:buFont typeface="Calibri" panose="020F0502020204030204" pitchFamily="34" charset="0"/>
              <a:buChar char="-"/>
            </a:pPr>
            <a:r>
              <a:rPr lang="fr-FR" sz="1600" b="1" dirty="0">
                <a:solidFill>
                  <a:schemeClr val="accent1">
                    <a:lumMod val="75000"/>
                  </a:schemeClr>
                </a:solidFill>
                <a:latin typeface="Calibri" panose="020F0502020204030204" pitchFamily="34" charset="0"/>
                <a:ea typeface="Times New Roman" panose="02020603050405020304" pitchFamily="18" charset="0"/>
                <a:cs typeface="Calibri" panose="020F0502020204030204" pitchFamily="34" charset="0"/>
              </a:rPr>
              <a:t>Penser l’amont</a:t>
            </a:r>
            <a:r>
              <a:rPr lang="fr-FR" sz="1600" b="1" dirty="0">
                <a:latin typeface="Calibri" panose="020F0502020204030204" pitchFamily="34" charset="0"/>
                <a:ea typeface="Times New Roman" panose="02020603050405020304" pitchFamily="18" charset="0"/>
                <a:cs typeface="Calibri" panose="020F0502020204030204" pitchFamily="34" charset="0"/>
              </a:rPr>
              <a:t>: </a:t>
            </a:r>
            <a:r>
              <a:rPr lang="fr-FR" sz="1600" dirty="0">
                <a:latin typeface="Calibri" panose="020F0502020204030204" pitchFamily="34" charset="0"/>
                <a:ea typeface="Times New Roman" panose="02020603050405020304" pitchFamily="18" charset="0"/>
                <a:cs typeface="Calibri" panose="020F0502020204030204" pitchFamily="34" charset="0"/>
              </a:rPr>
              <a:t>construire une chaîne de réponses à partir des aspirations et des besoins</a:t>
            </a:r>
          </a:p>
          <a:p>
            <a:pPr marL="342900" lvl="0" indent="-342900" algn="just">
              <a:lnSpc>
                <a:spcPct val="107000"/>
              </a:lnSpc>
              <a:buFont typeface="Calibri" panose="020F0502020204030204" pitchFamily="34" charset="0"/>
              <a:buChar char="-"/>
            </a:pPr>
            <a:r>
              <a:rPr lang="fr-FR" sz="1600" b="1" dirty="0">
                <a:solidFill>
                  <a:schemeClr val="accent1">
                    <a:lumMod val="75000"/>
                  </a:schemeClr>
                </a:solidFill>
                <a:latin typeface="Calibri" panose="020F0502020204030204" pitchFamily="34" charset="0"/>
                <a:ea typeface="Times New Roman" panose="02020603050405020304" pitchFamily="18" charset="0"/>
                <a:cs typeface="Calibri" panose="020F0502020204030204" pitchFamily="34" charset="0"/>
              </a:rPr>
              <a:t>Ne pas confondre les nouvelles aides avec celles déjà existantes</a:t>
            </a:r>
            <a:r>
              <a:rPr lang="fr-FR" sz="1600" dirty="0">
                <a:latin typeface="Calibri" panose="020F0502020204030204" pitchFamily="34" charset="0"/>
                <a:ea typeface="Times New Roman" panose="02020603050405020304" pitchFamily="18" charset="0"/>
                <a:cs typeface="Calibri" panose="020F0502020204030204" pitchFamily="34" charset="0"/>
              </a:rPr>
              <a:t> ni masquer les difficultés des personnes liées à l’insuffisance des plans d’aide APA/PCH</a:t>
            </a:r>
            <a:endParaRPr lang="fr-FR" sz="1600" dirty="0">
              <a:ea typeface="Calibri" panose="020F0502020204030204" pitchFamily="34" charset="0"/>
            </a:endParaRPr>
          </a:p>
        </p:txBody>
      </p:sp>
      <p:sp>
        <p:nvSpPr>
          <p:cNvPr id="6" name="Rectangle 5"/>
          <p:cNvSpPr/>
          <p:nvPr/>
        </p:nvSpPr>
        <p:spPr>
          <a:xfrm>
            <a:off x="1407255" y="6239126"/>
            <a:ext cx="5067606" cy="338554"/>
          </a:xfrm>
          <a:prstGeom prst="rect">
            <a:avLst/>
          </a:prstGeom>
        </p:spPr>
        <p:txBody>
          <a:bodyPr wrap="none">
            <a:spAutoFit/>
          </a:bodyPr>
          <a:lstStyle/>
          <a:p>
            <a:r>
              <a:rPr lang="fr-FR" sz="1600" dirty="0">
                <a:latin typeface="Calibri" panose="020F0502020204030204" pitchFamily="34" charset="0"/>
                <a:ea typeface="Times New Roman" panose="02020603050405020304" pitchFamily="18" charset="0"/>
                <a:cs typeface="Calibri" panose="020F0502020204030204" pitchFamily="34" charset="0"/>
              </a:rPr>
              <a:t>Voir </a:t>
            </a:r>
            <a:r>
              <a:rPr lang="fr-FR" sz="1600" u="sng" dirty="0">
                <a:solidFill>
                  <a:srgbClr val="0000FF"/>
                </a:solidFill>
                <a:latin typeface="Calibri" panose="020F0502020204030204" pitchFamily="34" charset="0"/>
                <a:ea typeface="Times New Roman" panose="02020603050405020304" pitchFamily="18" charset="0"/>
                <a:cs typeface="Calibri" panose="020F0502020204030204" pitchFamily="34" charset="0"/>
                <a:hlinkClick r:id="rId2"/>
              </a:rPr>
              <a:t>lettre ouverte</a:t>
            </a:r>
            <a:r>
              <a:rPr lang="fr-FR" sz="1600" dirty="0">
                <a:latin typeface="Calibri" panose="020F0502020204030204" pitchFamily="34" charset="0"/>
                <a:ea typeface="Times New Roman" panose="02020603050405020304" pitchFamily="18" charset="0"/>
                <a:cs typeface="Calibri" panose="020F0502020204030204" pitchFamily="34" charset="0"/>
              </a:rPr>
              <a:t> de l’Uniopss et plusieurs autres acteurs </a:t>
            </a:r>
            <a:endParaRPr lang="fr-FR" sz="1600" dirty="0"/>
          </a:p>
        </p:txBody>
      </p:sp>
    </p:spTree>
    <p:extLst>
      <p:ext uri="{BB962C8B-B14F-4D97-AF65-F5344CB8AC3E}">
        <p14:creationId xmlns:p14="http://schemas.microsoft.com/office/powerpoint/2010/main" val="3543915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751767" y="1033905"/>
            <a:ext cx="7967775" cy="303780"/>
          </a:xfrm>
        </p:spPr>
        <p:txBody>
          <a:bodyPr>
            <a:noAutofit/>
          </a:bodyPr>
          <a:lstStyle/>
          <a:p>
            <a:pPr marL="0" lvl="0" indent="0">
              <a:buNone/>
            </a:pPr>
            <a:r>
              <a:rPr lang="fr-FR" sz="1800" b="1" u="sng" dirty="0">
                <a:solidFill>
                  <a:schemeClr val="tx2"/>
                </a:solidFill>
              </a:rPr>
              <a:t>1 – Point sur l’évolutions des différents chantiers </a:t>
            </a:r>
            <a:endParaRPr lang="fr-FR" sz="2000" b="1" u="sng" dirty="0">
              <a:solidFill>
                <a:schemeClr val="tx2"/>
              </a:solidFill>
            </a:endParaRPr>
          </a:p>
        </p:txBody>
      </p:sp>
      <p:sp>
        <p:nvSpPr>
          <p:cNvPr id="3" name="Titre 2"/>
          <p:cNvSpPr>
            <a:spLocks noGrp="1"/>
          </p:cNvSpPr>
          <p:nvPr>
            <p:ph type="ctrTitle"/>
          </p:nvPr>
        </p:nvSpPr>
        <p:spPr>
          <a:xfrm>
            <a:off x="531054" y="118801"/>
            <a:ext cx="8272934" cy="518422"/>
          </a:xfrm>
        </p:spPr>
        <p:txBody>
          <a:bodyPr/>
          <a:lstStyle/>
          <a:p>
            <a:r>
              <a:rPr lang="fr-FR" sz="2400" dirty="0"/>
              <a:t>La transformation de l’offre : entre interruption et accélération</a:t>
            </a:r>
          </a:p>
        </p:txBody>
      </p:sp>
      <p:sp>
        <p:nvSpPr>
          <p:cNvPr id="5" name="ZoneTexte 4"/>
          <p:cNvSpPr txBox="1"/>
          <p:nvPr/>
        </p:nvSpPr>
        <p:spPr>
          <a:xfrm>
            <a:off x="751767" y="1463976"/>
            <a:ext cx="7805142" cy="369332"/>
          </a:xfrm>
          <a:prstGeom prst="rect">
            <a:avLst/>
          </a:prstGeom>
          <a:noFill/>
        </p:spPr>
        <p:txBody>
          <a:bodyPr wrap="square" rtlCol="0">
            <a:spAutoFit/>
          </a:bodyPr>
          <a:lstStyle/>
          <a:p>
            <a:r>
              <a:rPr lang="fr-FR" b="1" dirty="0"/>
              <a:t>Le nouveau « forfait santé » en attente d’expérimentation</a:t>
            </a:r>
          </a:p>
        </p:txBody>
      </p:sp>
      <p:sp>
        <p:nvSpPr>
          <p:cNvPr id="4" name="Rectangle 3"/>
          <p:cNvSpPr/>
          <p:nvPr/>
        </p:nvSpPr>
        <p:spPr>
          <a:xfrm>
            <a:off x="667321" y="1833308"/>
            <a:ext cx="8052221" cy="671915"/>
          </a:xfrm>
          <a:prstGeom prst="rect">
            <a:avLst/>
          </a:prstGeom>
        </p:spPr>
        <p:txBody>
          <a:bodyPr wrap="square">
            <a:spAutoFit/>
          </a:bodyPr>
          <a:lstStyle/>
          <a:p>
            <a:pPr>
              <a:lnSpc>
                <a:spcPct val="107000"/>
              </a:lnSpc>
            </a:pPr>
            <a:r>
              <a:rPr lang="fr-FR" b="1" dirty="0">
                <a:latin typeface="Calibri" panose="020F0502020204030204" pitchFamily="34" charset="0"/>
                <a:ea typeface="Times New Roman" panose="02020603050405020304" pitchFamily="18" charset="0"/>
                <a:cs typeface="Times New Roman" panose="02020603050405020304" pitchFamily="18" charset="0"/>
              </a:rPr>
              <a:t>Rappel </a:t>
            </a:r>
            <a:r>
              <a:rPr lang="fr-FR" dirty="0">
                <a:latin typeface="Calibri" panose="020F0502020204030204" pitchFamily="34" charset="0"/>
                <a:ea typeface="Times New Roman" panose="02020603050405020304" pitchFamily="18" charset="0"/>
                <a:cs typeface="Times New Roman" panose="02020603050405020304" pitchFamily="18" charset="0"/>
              </a:rPr>
              <a:t>: expérimentation prévue par la LFSS 2020 à compter du 1</a:t>
            </a:r>
            <a:r>
              <a:rPr lang="fr-FR" baseline="30000" dirty="0">
                <a:latin typeface="Calibri" panose="020F0502020204030204" pitchFamily="34" charset="0"/>
                <a:ea typeface="Times New Roman" panose="02020603050405020304" pitchFamily="18" charset="0"/>
                <a:cs typeface="Times New Roman" panose="02020603050405020304" pitchFamily="18" charset="0"/>
              </a:rPr>
              <a:t>er</a:t>
            </a:r>
            <a:r>
              <a:rPr lang="fr-FR" dirty="0">
                <a:latin typeface="Calibri" panose="020F0502020204030204" pitchFamily="34" charset="0"/>
                <a:ea typeface="Times New Roman" panose="02020603050405020304" pitchFamily="18" charset="0"/>
                <a:cs typeface="Times New Roman" panose="02020603050405020304" pitchFamily="18" charset="0"/>
              </a:rPr>
              <a:t> juillet 2020 et pour 2 ans d’un « forfait santé » à destination des ESSMS du secteur du handicap: </a:t>
            </a:r>
          </a:p>
        </p:txBody>
      </p:sp>
      <p:sp>
        <p:nvSpPr>
          <p:cNvPr id="6" name="Rectangle 5"/>
          <p:cNvSpPr/>
          <p:nvPr/>
        </p:nvSpPr>
        <p:spPr>
          <a:xfrm>
            <a:off x="667321" y="2505223"/>
            <a:ext cx="3876104" cy="2759602"/>
          </a:xfrm>
          <a:prstGeom prst="rect">
            <a:avLst/>
          </a:prstGeom>
          <a:solidFill>
            <a:srgbClr val="F3F8FB"/>
          </a:solidFill>
        </p:spPr>
        <p:txBody>
          <a:bodyPr wrap="square">
            <a:spAutoFit/>
          </a:bodyPr>
          <a:lstStyle/>
          <a:p>
            <a:pPr>
              <a:lnSpc>
                <a:spcPct val="107000"/>
              </a:lnSpc>
            </a:pPr>
            <a:r>
              <a:rPr lang="fr-FR" b="1" dirty="0">
                <a:latin typeface="Calibri" panose="020F0502020204030204" pitchFamily="34" charset="0"/>
                <a:ea typeface="Times New Roman" panose="02020603050405020304" pitchFamily="18" charset="0"/>
                <a:cs typeface="Times New Roman" panose="02020603050405020304" pitchFamily="18" charset="0"/>
              </a:rPr>
              <a:t>Le « forfait santé » financera </a:t>
            </a:r>
            <a:r>
              <a:rPr lang="fr-FR" dirty="0">
                <a:latin typeface="Calibri" panose="020F0502020204030204" pitchFamily="34" charset="0"/>
                <a:ea typeface="Times New Roman" panose="02020603050405020304" pitchFamily="18" charset="0"/>
                <a:cs typeface="Times New Roman" panose="02020603050405020304" pitchFamily="18" charset="0"/>
              </a:rPr>
              <a:t>: </a:t>
            </a:r>
          </a:p>
          <a:p>
            <a:pPr marL="285750" indent="-285750">
              <a:lnSpc>
                <a:spcPct val="107000"/>
              </a:lnSpc>
              <a:buFont typeface="Arial" panose="020B0604020202020204" pitchFamily="34" charset="0"/>
              <a:buChar char="•"/>
            </a:pPr>
            <a:r>
              <a:rPr lang="fr-FR" dirty="0">
                <a:latin typeface="Calibri" panose="020F0502020204030204" pitchFamily="34" charset="0"/>
                <a:ea typeface="Times New Roman" panose="02020603050405020304" pitchFamily="18" charset="0"/>
                <a:cs typeface="Times New Roman" panose="02020603050405020304" pitchFamily="18" charset="0"/>
              </a:rPr>
              <a:t>les activités de coordination de la prévention et des soins</a:t>
            </a:r>
          </a:p>
          <a:p>
            <a:pPr marL="285750" indent="-285750">
              <a:lnSpc>
                <a:spcPct val="107000"/>
              </a:lnSpc>
              <a:buFont typeface="Arial" panose="020B0604020202020204" pitchFamily="34" charset="0"/>
              <a:buChar char="•"/>
            </a:pPr>
            <a:r>
              <a:rPr lang="fr-FR" dirty="0">
                <a:latin typeface="Calibri" panose="020F0502020204030204" pitchFamily="34" charset="0"/>
                <a:ea typeface="Times New Roman" panose="02020603050405020304" pitchFamily="18" charset="0"/>
                <a:cs typeface="Times New Roman" panose="02020603050405020304" pitchFamily="18" charset="0"/>
              </a:rPr>
              <a:t>les activités de nursing </a:t>
            </a:r>
          </a:p>
          <a:p>
            <a:pPr marL="285750" indent="-285750">
              <a:lnSpc>
                <a:spcPct val="107000"/>
              </a:lnSpc>
              <a:buFont typeface="Arial" panose="020B0604020202020204" pitchFamily="34" charset="0"/>
              <a:buChar char="•"/>
            </a:pPr>
            <a:r>
              <a:rPr lang="fr-FR" dirty="0">
                <a:latin typeface="Calibri" panose="020F0502020204030204" pitchFamily="34" charset="0"/>
                <a:ea typeface="Times New Roman" panose="02020603050405020304" pitchFamily="18" charset="0"/>
                <a:cs typeface="Times New Roman" panose="02020603050405020304" pitchFamily="18" charset="0"/>
              </a:rPr>
              <a:t>les activités de réadaptation et d’accompagnement à l’autonomie prévues par le plateau technique de l’établissement</a:t>
            </a:r>
          </a:p>
          <a:p>
            <a:pPr lvl="1">
              <a:lnSpc>
                <a:spcPct val="107000"/>
              </a:lnSpc>
            </a:pPr>
            <a:endParaRPr lang="fr-FR" dirty="0"/>
          </a:p>
        </p:txBody>
      </p:sp>
      <p:sp>
        <p:nvSpPr>
          <p:cNvPr id="7" name="Rectangle 6"/>
          <p:cNvSpPr/>
          <p:nvPr/>
        </p:nvSpPr>
        <p:spPr>
          <a:xfrm>
            <a:off x="4714875" y="2505223"/>
            <a:ext cx="4089113" cy="3055965"/>
          </a:xfrm>
          <a:prstGeom prst="rect">
            <a:avLst/>
          </a:prstGeom>
          <a:solidFill>
            <a:srgbClr val="F3F8FB"/>
          </a:solidFill>
        </p:spPr>
        <p:txBody>
          <a:bodyPr wrap="square">
            <a:spAutoFit/>
          </a:bodyPr>
          <a:lstStyle/>
          <a:p>
            <a:pPr>
              <a:lnSpc>
                <a:spcPct val="107000"/>
              </a:lnSpc>
            </a:pPr>
            <a:r>
              <a:rPr lang="fr-FR" b="1" dirty="0">
                <a:latin typeface="Calibri" panose="020F0502020204030204" pitchFamily="34" charset="0"/>
                <a:ea typeface="Times New Roman" panose="02020603050405020304" pitchFamily="18" charset="0"/>
                <a:cs typeface="Times New Roman" panose="02020603050405020304" pitchFamily="18" charset="0"/>
              </a:rPr>
              <a:t>Seront exclus de ce « forfait santé »:     </a:t>
            </a:r>
          </a:p>
          <a:p>
            <a:pPr marL="285750" indent="-285750">
              <a:lnSpc>
                <a:spcPct val="107000"/>
              </a:lnSpc>
              <a:buFont typeface="Arial" panose="020B0604020202020204" pitchFamily="34" charset="0"/>
              <a:buChar char="•"/>
            </a:pPr>
            <a:r>
              <a:rPr lang="fr-FR" b="1" dirty="0">
                <a:latin typeface="Calibri" panose="020F0502020204030204" pitchFamily="34" charset="0"/>
                <a:ea typeface="Times New Roman" panose="02020603050405020304" pitchFamily="18" charset="0"/>
                <a:cs typeface="Times New Roman" panose="02020603050405020304" pitchFamily="18" charset="0"/>
              </a:rPr>
              <a:t>les dépenses de soins médicaux </a:t>
            </a:r>
            <a:r>
              <a:rPr lang="fr-FR" dirty="0">
                <a:latin typeface="Calibri" panose="020F0502020204030204" pitchFamily="34" charset="0"/>
                <a:ea typeface="Times New Roman" panose="02020603050405020304" pitchFamily="18" charset="0"/>
                <a:cs typeface="Times New Roman" panose="02020603050405020304" pitchFamily="18" charset="0"/>
              </a:rPr>
              <a:t>(médicaments, examens de laboratoires et de radiologie, consultations externes…) </a:t>
            </a:r>
          </a:p>
          <a:p>
            <a:pPr marL="285750" indent="-285750">
              <a:lnSpc>
                <a:spcPct val="107000"/>
              </a:lnSpc>
              <a:buFont typeface="Arial" panose="020B0604020202020204" pitchFamily="34" charset="0"/>
              <a:buChar char="•"/>
            </a:pPr>
            <a:r>
              <a:rPr lang="fr-FR" b="1" dirty="0">
                <a:latin typeface="Calibri" panose="020F0502020204030204" pitchFamily="34" charset="0"/>
                <a:ea typeface="Times New Roman" panose="02020603050405020304" pitchFamily="18" charset="0"/>
                <a:cs typeface="Times New Roman" panose="02020603050405020304" pitchFamily="18" charset="0"/>
              </a:rPr>
              <a:t>les actes de prévention </a:t>
            </a:r>
            <a:r>
              <a:rPr lang="fr-FR" dirty="0">
                <a:latin typeface="Calibri" panose="020F0502020204030204" pitchFamily="34" charset="0"/>
                <a:ea typeface="Times New Roman" panose="02020603050405020304" pitchFamily="18" charset="0"/>
                <a:cs typeface="Times New Roman" panose="02020603050405020304" pitchFamily="18" charset="0"/>
              </a:rPr>
              <a:t>qui seront financés par l’Assurance maladie, dans le cadre des plans de préventions nationaux (ex : campagne de dépistage du Cancer du sein)</a:t>
            </a:r>
            <a:endParaRPr lang="fr-FR" dirty="0"/>
          </a:p>
        </p:txBody>
      </p:sp>
      <p:sp>
        <p:nvSpPr>
          <p:cNvPr id="8" name="Flèche droite 7"/>
          <p:cNvSpPr/>
          <p:nvPr/>
        </p:nvSpPr>
        <p:spPr>
          <a:xfrm>
            <a:off x="805764" y="5706925"/>
            <a:ext cx="378555" cy="298946"/>
          </a:xfrm>
          <a:prstGeom prst="right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1454879" y="5594788"/>
            <a:ext cx="3088546" cy="523220"/>
          </a:xfrm>
          <a:prstGeom prst="rect">
            <a:avLst/>
          </a:prstGeom>
          <a:solidFill>
            <a:schemeClr val="accent1">
              <a:lumMod val="75000"/>
            </a:schemeClr>
          </a:solidFill>
        </p:spPr>
        <p:txBody>
          <a:bodyPr wrap="square">
            <a:spAutoFit/>
          </a:bodyPr>
          <a:lstStyle/>
          <a:p>
            <a:r>
              <a:rPr lang="fr-FR" sz="14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modalités de mise en œuvre à venir (stoppées du fait de la crise Covid)</a:t>
            </a:r>
            <a:endParaRPr lang="fr-FR" sz="1400" dirty="0">
              <a:solidFill>
                <a:schemeClr val="bg1"/>
              </a:solidFill>
            </a:endParaRPr>
          </a:p>
        </p:txBody>
      </p:sp>
    </p:spTree>
    <p:extLst>
      <p:ext uri="{BB962C8B-B14F-4D97-AF65-F5344CB8AC3E}">
        <p14:creationId xmlns:p14="http://schemas.microsoft.com/office/powerpoint/2010/main" val="30025361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751767" y="1033905"/>
            <a:ext cx="7967775" cy="303780"/>
          </a:xfrm>
        </p:spPr>
        <p:txBody>
          <a:bodyPr>
            <a:noAutofit/>
          </a:bodyPr>
          <a:lstStyle/>
          <a:p>
            <a:pPr marL="0" lvl="0" indent="0">
              <a:buNone/>
            </a:pPr>
            <a:r>
              <a:rPr lang="fr-FR" sz="1800" b="1" u="sng" dirty="0">
                <a:solidFill>
                  <a:schemeClr val="tx2"/>
                </a:solidFill>
              </a:rPr>
              <a:t>1 – Point sur l’évolutions des différents chantiers </a:t>
            </a:r>
            <a:endParaRPr lang="fr-FR" sz="2000" b="1" u="sng" dirty="0">
              <a:solidFill>
                <a:schemeClr val="tx2"/>
              </a:solidFill>
            </a:endParaRPr>
          </a:p>
        </p:txBody>
      </p:sp>
      <p:sp>
        <p:nvSpPr>
          <p:cNvPr id="3" name="Titre 2"/>
          <p:cNvSpPr>
            <a:spLocks noGrp="1"/>
          </p:cNvSpPr>
          <p:nvPr>
            <p:ph type="ctrTitle"/>
          </p:nvPr>
        </p:nvSpPr>
        <p:spPr>
          <a:xfrm>
            <a:off x="531054" y="118801"/>
            <a:ext cx="8272934" cy="518422"/>
          </a:xfrm>
        </p:spPr>
        <p:txBody>
          <a:bodyPr/>
          <a:lstStyle/>
          <a:p>
            <a:r>
              <a:rPr lang="fr-FR" sz="2400" dirty="0"/>
              <a:t>La transformation de l’offre : entre interruption et accélération</a:t>
            </a:r>
          </a:p>
        </p:txBody>
      </p:sp>
      <p:sp>
        <p:nvSpPr>
          <p:cNvPr id="5" name="ZoneTexte 4"/>
          <p:cNvSpPr txBox="1"/>
          <p:nvPr/>
        </p:nvSpPr>
        <p:spPr>
          <a:xfrm>
            <a:off x="751767" y="1463976"/>
            <a:ext cx="7805142" cy="369332"/>
          </a:xfrm>
          <a:prstGeom prst="rect">
            <a:avLst/>
          </a:prstGeom>
          <a:noFill/>
        </p:spPr>
        <p:txBody>
          <a:bodyPr wrap="square" rtlCol="0">
            <a:spAutoFit/>
          </a:bodyPr>
          <a:lstStyle/>
          <a:p>
            <a:r>
              <a:rPr lang="fr-FR" b="1" dirty="0"/>
              <a:t>Soutien à la transformation numérique du secteur: les éléments clés</a:t>
            </a:r>
          </a:p>
        </p:txBody>
      </p:sp>
      <p:sp>
        <p:nvSpPr>
          <p:cNvPr id="4" name="Rectangle 3"/>
          <p:cNvSpPr/>
          <p:nvPr/>
        </p:nvSpPr>
        <p:spPr>
          <a:xfrm>
            <a:off x="709543" y="3294562"/>
            <a:ext cx="8052221" cy="1323439"/>
          </a:xfrm>
          <a:prstGeom prst="rect">
            <a:avLst/>
          </a:prstGeom>
        </p:spPr>
        <p:txBody>
          <a:bodyPr wrap="square">
            <a:spAutoFit/>
          </a:bodyPr>
          <a:lstStyle/>
          <a:p>
            <a:pPr algn="just" fontAlgn="base"/>
            <a:r>
              <a:rPr lang="fr-FR" sz="1600" dirty="0">
                <a:solidFill>
                  <a:srgbClr val="000000"/>
                </a:solidFill>
                <a:latin typeface="Calibri" panose="020F0502020204030204" pitchFamily="34" charset="0"/>
              </a:rPr>
              <a:t>Autres enjeux: </a:t>
            </a:r>
            <a:r>
              <a:rPr lang="fr-FR" sz="1600" b="1" dirty="0">
                <a:solidFill>
                  <a:srgbClr val="000000"/>
                </a:solidFill>
                <a:latin typeface="Calibri" panose="020F0502020204030204" pitchFamily="34" charset="0"/>
              </a:rPr>
              <a:t>le pilotage du secteur et le besoin de disposer de données</a:t>
            </a:r>
            <a:r>
              <a:rPr lang="fr-FR" sz="1600" dirty="0">
                <a:solidFill>
                  <a:srgbClr val="000000"/>
                </a:solidFill>
                <a:latin typeface="Calibri" panose="020F0502020204030204" pitchFamily="34" charset="0"/>
              </a:rPr>
              <a:t> pour </a:t>
            </a:r>
            <a:endParaRPr lang="fr-FR" sz="1600" dirty="0"/>
          </a:p>
          <a:p>
            <a:pPr marL="285750" indent="-285750" algn="just" fontAlgn="base">
              <a:buFont typeface="Courier New" panose="02070309020205020404" pitchFamily="49" charset="0"/>
              <a:buChar char="o"/>
            </a:pPr>
            <a:r>
              <a:rPr lang="fr-FR" sz="1600" b="1" dirty="0">
                <a:solidFill>
                  <a:schemeClr val="accent1">
                    <a:lumMod val="75000"/>
                  </a:schemeClr>
                </a:solidFill>
                <a:latin typeface="Calibri" panose="020F0502020204030204" pitchFamily="34" charset="0"/>
              </a:rPr>
              <a:t>Améliorer la connaissance </a:t>
            </a:r>
            <a:r>
              <a:rPr lang="fr-FR" sz="1600" dirty="0">
                <a:solidFill>
                  <a:srgbClr val="000000"/>
                </a:solidFill>
                <a:latin typeface="Calibri" panose="020F0502020204030204" pitchFamily="34" charset="0"/>
              </a:rPr>
              <a:t>des personnes accompagnées et de leurs besoins ; des actions, des acteurs et des services rendus par les ESMS </a:t>
            </a:r>
            <a:endParaRPr lang="fr-FR" sz="1600" dirty="0">
              <a:latin typeface="Calibri" panose="020F0502020204030204" pitchFamily="34" charset="0"/>
            </a:endParaRPr>
          </a:p>
          <a:p>
            <a:pPr marL="285750" indent="-285750" algn="just" fontAlgn="base">
              <a:buFont typeface="Courier New" panose="02070309020205020404" pitchFamily="49" charset="0"/>
              <a:buChar char="o"/>
            </a:pPr>
            <a:r>
              <a:rPr lang="fr-FR" sz="1600" b="1" dirty="0">
                <a:solidFill>
                  <a:schemeClr val="accent1">
                    <a:lumMod val="75000"/>
                  </a:schemeClr>
                </a:solidFill>
                <a:latin typeface="Calibri" panose="020F0502020204030204" pitchFamily="34" charset="0"/>
              </a:rPr>
              <a:t>Faciliter le pilotage </a:t>
            </a:r>
            <a:r>
              <a:rPr lang="fr-FR" sz="1600" dirty="0">
                <a:solidFill>
                  <a:srgbClr val="000000"/>
                </a:solidFill>
                <a:latin typeface="Calibri" panose="020F0502020204030204" pitchFamily="34" charset="0"/>
              </a:rPr>
              <a:t>(du niveau local au national, des organismes gestionnaires aux tutelles) </a:t>
            </a:r>
            <a:endParaRPr lang="fr-FR" sz="1600" dirty="0">
              <a:latin typeface="Calibri" panose="020F0502020204030204" pitchFamily="34" charset="0"/>
            </a:endParaRPr>
          </a:p>
          <a:p>
            <a:pPr marL="285750" indent="-285750" algn="just" fontAlgn="base">
              <a:buFont typeface="Courier New" panose="02070309020205020404" pitchFamily="49" charset="0"/>
              <a:buChar char="o"/>
            </a:pPr>
            <a:r>
              <a:rPr lang="fr-FR" sz="1600" dirty="0">
                <a:solidFill>
                  <a:srgbClr val="000000"/>
                </a:solidFill>
                <a:latin typeface="Calibri" panose="020F0502020204030204" pitchFamily="34" charset="0"/>
              </a:rPr>
              <a:t>Renforcer la possibilité pour les personnes d’être actrice de leur parcours. </a:t>
            </a:r>
            <a:r>
              <a:rPr lang="fr-FR" sz="1600" dirty="0">
                <a:latin typeface="Calibri" panose="020F0502020204030204" pitchFamily="34" charset="0"/>
              </a:rPr>
              <a:t> </a:t>
            </a:r>
          </a:p>
        </p:txBody>
      </p:sp>
      <p:sp>
        <p:nvSpPr>
          <p:cNvPr id="6" name="Rectangle 5"/>
          <p:cNvSpPr/>
          <p:nvPr/>
        </p:nvSpPr>
        <p:spPr>
          <a:xfrm>
            <a:off x="751765" y="1833308"/>
            <a:ext cx="7967775" cy="584775"/>
          </a:xfrm>
          <a:prstGeom prst="rect">
            <a:avLst/>
          </a:prstGeom>
        </p:spPr>
        <p:txBody>
          <a:bodyPr wrap="square">
            <a:spAutoFit/>
          </a:bodyPr>
          <a:lstStyle/>
          <a:p>
            <a:pPr algn="just" fontAlgn="base"/>
            <a:r>
              <a:rPr lang="fr-FR" sz="1600" b="1" dirty="0">
                <a:solidFill>
                  <a:srgbClr val="000000"/>
                </a:solidFill>
                <a:latin typeface="Calibri" panose="020F0502020204030204" pitchFamily="34" charset="0"/>
              </a:rPr>
              <a:t>Objectif de ce programme : développer les usages du numérique pour améliorer le parcours et le soutien aux professionnels :</a:t>
            </a:r>
            <a:endParaRPr lang="fr-FR" sz="1600" dirty="0"/>
          </a:p>
        </p:txBody>
      </p:sp>
      <p:sp>
        <p:nvSpPr>
          <p:cNvPr id="7" name="Rectangle 6"/>
          <p:cNvSpPr/>
          <p:nvPr/>
        </p:nvSpPr>
        <p:spPr>
          <a:xfrm>
            <a:off x="709543" y="2444616"/>
            <a:ext cx="4572000" cy="830997"/>
          </a:xfrm>
          <a:prstGeom prst="rect">
            <a:avLst/>
          </a:prstGeom>
          <a:solidFill>
            <a:schemeClr val="bg1">
              <a:lumMod val="95000"/>
            </a:schemeClr>
          </a:solidFill>
        </p:spPr>
        <p:txBody>
          <a:bodyPr>
            <a:spAutoFit/>
          </a:bodyPr>
          <a:lstStyle/>
          <a:p>
            <a:pPr marL="285750" indent="-285750" algn="just" fontAlgn="base">
              <a:buFont typeface="Wingdings" panose="05000000000000000000" pitchFamily="2" charset="2"/>
              <a:buChar char="ü"/>
            </a:pPr>
            <a:r>
              <a:rPr lang="fr-FR" sz="1600" dirty="0">
                <a:solidFill>
                  <a:srgbClr val="000000"/>
                </a:solidFill>
                <a:latin typeface="Calibri" panose="020F0502020204030204" pitchFamily="34" charset="0"/>
              </a:rPr>
              <a:t>Soutenir les pratiques professionnelles </a:t>
            </a:r>
            <a:endParaRPr lang="fr-FR" sz="1600" dirty="0">
              <a:latin typeface="Calibri" panose="020F0502020204030204" pitchFamily="34" charset="0"/>
            </a:endParaRPr>
          </a:p>
          <a:p>
            <a:pPr marL="285750" indent="-285750" algn="just" fontAlgn="base">
              <a:buFont typeface="Wingdings" panose="05000000000000000000" pitchFamily="2" charset="2"/>
              <a:buChar char="ü"/>
            </a:pPr>
            <a:r>
              <a:rPr lang="fr-FR" sz="1600" dirty="0">
                <a:solidFill>
                  <a:srgbClr val="000000"/>
                </a:solidFill>
                <a:latin typeface="Calibri" panose="020F0502020204030204" pitchFamily="34" charset="0"/>
              </a:rPr>
              <a:t>Améliorer les échanges et le partage d'informations  </a:t>
            </a:r>
          </a:p>
        </p:txBody>
      </p:sp>
      <p:sp>
        <p:nvSpPr>
          <p:cNvPr id="8" name="Rectangle 7"/>
          <p:cNvSpPr/>
          <p:nvPr/>
        </p:nvSpPr>
        <p:spPr>
          <a:xfrm>
            <a:off x="5323767" y="2444618"/>
            <a:ext cx="3437997" cy="830997"/>
          </a:xfrm>
          <a:prstGeom prst="rect">
            <a:avLst/>
          </a:prstGeom>
          <a:solidFill>
            <a:schemeClr val="bg1">
              <a:lumMod val="95000"/>
            </a:schemeClr>
          </a:solidFill>
        </p:spPr>
        <p:txBody>
          <a:bodyPr wrap="square">
            <a:spAutoFit/>
          </a:bodyPr>
          <a:lstStyle/>
          <a:p>
            <a:pPr marL="285750" indent="-285750" algn="just" fontAlgn="base">
              <a:buFont typeface="Wingdings" panose="05000000000000000000" pitchFamily="2" charset="2"/>
              <a:buChar char="ü"/>
            </a:pPr>
            <a:r>
              <a:rPr lang="fr-FR" sz="1600" dirty="0">
                <a:solidFill>
                  <a:srgbClr val="000000"/>
                </a:solidFill>
                <a:latin typeface="Calibri" panose="020F0502020204030204" pitchFamily="34" charset="0"/>
              </a:rPr>
              <a:t>Assurer une traçabilité </a:t>
            </a:r>
            <a:endParaRPr lang="fr-FR" sz="1600" dirty="0">
              <a:latin typeface="Calibri" panose="020F0502020204030204" pitchFamily="34" charset="0"/>
            </a:endParaRPr>
          </a:p>
          <a:p>
            <a:pPr marL="285750" indent="-285750" algn="just" fontAlgn="base">
              <a:buFont typeface="Wingdings" panose="05000000000000000000" pitchFamily="2" charset="2"/>
              <a:buChar char="ü"/>
            </a:pPr>
            <a:r>
              <a:rPr lang="fr-FR" sz="1600" dirty="0">
                <a:solidFill>
                  <a:srgbClr val="000000"/>
                </a:solidFill>
                <a:latin typeface="Calibri" panose="020F0502020204030204" pitchFamily="34" charset="0"/>
              </a:rPr>
              <a:t>Développer les usages en mobilité</a:t>
            </a:r>
          </a:p>
          <a:p>
            <a:pPr algn="just" fontAlgn="base"/>
            <a:endParaRPr lang="fr-FR" sz="1600" dirty="0">
              <a:latin typeface="Calibri" panose="020F0502020204030204" pitchFamily="34" charset="0"/>
            </a:endParaRPr>
          </a:p>
        </p:txBody>
      </p:sp>
      <p:sp>
        <p:nvSpPr>
          <p:cNvPr id="9" name="Rectangle 8"/>
          <p:cNvSpPr/>
          <p:nvPr/>
        </p:nvSpPr>
        <p:spPr>
          <a:xfrm>
            <a:off x="709541" y="4709650"/>
            <a:ext cx="8009999" cy="1323439"/>
          </a:xfrm>
          <a:prstGeom prst="rect">
            <a:avLst/>
          </a:prstGeom>
          <a:solidFill>
            <a:srgbClr val="F3F8FB"/>
          </a:solidFill>
        </p:spPr>
        <p:txBody>
          <a:bodyPr wrap="square">
            <a:spAutoFit/>
          </a:bodyPr>
          <a:lstStyle/>
          <a:p>
            <a:pPr algn="just" fontAlgn="base"/>
            <a:r>
              <a:rPr lang="fr-FR" sz="1600" dirty="0">
                <a:solidFill>
                  <a:srgbClr val="000000"/>
                </a:solidFill>
              </a:rPr>
              <a:t>De manière opérationnelle, </a:t>
            </a:r>
            <a:r>
              <a:rPr lang="fr-FR" sz="1600" b="1" dirty="0"/>
              <a:t>Le programme prévoit deux marchés groupés pour faciliter l’équipement matériel et logiciel des organismes gestionnaires</a:t>
            </a:r>
            <a:r>
              <a:rPr lang="fr-FR" sz="1600" dirty="0"/>
              <a:t> : </a:t>
            </a:r>
          </a:p>
          <a:p>
            <a:pPr marL="285750" indent="-285750" algn="just" fontAlgn="base">
              <a:buFont typeface="Arial" panose="020B0604020202020204" pitchFamily="34" charset="0"/>
              <a:buChar char="•"/>
            </a:pPr>
            <a:r>
              <a:rPr lang="fr-FR" sz="1600" dirty="0"/>
              <a:t>Un marché prévoit l’acquisition d’une solution de dossier usager informatisé (DUI)</a:t>
            </a:r>
          </a:p>
          <a:p>
            <a:pPr marL="285750" indent="-285750" algn="just" fontAlgn="base">
              <a:buFont typeface="Arial" panose="020B0604020202020204" pitchFamily="34" charset="0"/>
              <a:buChar char="•"/>
            </a:pPr>
            <a:r>
              <a:rPr lang="fr-FR" sz="1600" dirty="0"/>
              <a:t>L’autre marché prévoit l’achat de matériel (PC/terminaux mobiles) sous forme de bons de commande pour les petits organismes gestionnaires. </a:t>
            </a:r>
          </a:p>
        </p:txBody>
      </p:sp>
      <p:sp>
        <p:nvSpPr>
          <p:cNvPr id="10" name="Flèche droite 9"/>
          <p:cNvSpPr/>
          <p:nvPr/>
        </p:nvSpPr>
        <p:spPr>
          <a:xfrm>
            <a:off x="866724" y="6213219"/>
            <a:ext cx="378555" cy="298946"/>
          </a:xfrm>
          <a:prstGeom prst="right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1329727" y="6173611"/>
            <a:ext cx="7389813" cy="338554"/>
          </a:xfrm>
          <a:prstGeom prst="rect">
            <a:avLst/>
          </a:prstGeom>
          <a:solidFill>
            <a:schemeClr val="accent1">
              <a:lumMod val="75000"/>
            </a:schemeClr>
          </a:solidFill>
        </p:spPr>
        <p:txBody>
          <a:bodyPr wrap="square">
            <a:spAutoFit/>
          </a:bodyPr>
          <a:lstStyle/>
          <a:p>
            <a:r>
              <a:rPr lang="fr-FR" sz="1600" b="1" dirty="0">
                <a:solidFill>
                  <a:schemeClr val="bg1"/>
                </a:solidFill>
                <a:latin typeface="Calibri" panose="020F0502020204030204" pitchFamily="34" charset="0"/>
              </a:rPr>
              <a:t>L’enveloppe est passée de 30 M€ pour la phase d’amorçage à 600 M€ sur 5 ans</a:t>
            </a:r>
            <a:endParaRPr lang="fr-FR" sz="1600" dirty="0">
              <a:solidFill>
                <a:schemeClr val="bg1"/>
              </a:solidFill>
            </a:endParaRPr>
          </a:p>
        </p:txBody>
      </p:sp>
    </p:spTree>
    <p:extLst>
      <p:ext uri="{BB962C8B-B14F-4D97-AF65-F5344CB8AC3E}">
        <p14:creationId xmlns:p14="http://schemas.microsoft.com/office/powerpoint/2010/main" val="13439694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751767" y="1033905"/>
            <a:ext cx="7967775" cy="303780"/>
          </a:xfrm>
        </p:spPr>
        <p:txBody>
          <a:bodyPr>
            <a:noAutofit/>
          </a:bodyPr>
          <a:lstStyle/>
          <a:p>
            <a:pPr marL="0" lvl="0" indent="0">
              <a:buNone/>
            </a:pPr>
            <a:r>
              <a:rPr lang="fr-FR" sz="1800" b="1" u="sng" dirty="0">
                <a:solidFill>
                  <a:schemeClr val="tx2"/>
                </a:solidFill>
              </a:rPr>
              <a:t>2 – Des avancées majeures pour le droit des personnes et de leurs aidants</a:t>
            </a:r>
            <a:endParaRPr lang="fr-FR" sz="2000" b="1" u="sng" dirty="0">
              <a:solidFill>
                <a:schemeClr val="tx2"/>
              </a:solidFill>
            </a:endParaRPr>
          </a:p>
        </p:txBody>
      </p:sp>
      <p:sp>
        <p:nvSpPr>
          <p:cNvPr id="3" name="Titre 2"/>
          <p:cNvSpPr>
            <a:spLocks noGrp="1"/>
          </p:cNvSpPr>
          <p:nvPr>
            <p:ph type="ctrTitle"/>
          </p:nvPr>
        </p:nvSpPr>
        <p:spPr>
          <a:xfrm>
            <a:off x="531054" y="118801"/>
            <a:ext cx="8272934" cy="518422"/>
          </a:xfrm>
        </p:spPr>
        <p:txBody>
          <a:bodyPr/>
          <a:lstStyle/>
          <a:p>
            <a:r>
              <a:rPr lang="fr-FR" sz="2400" dirty="0"/>
              <a:t>La transformation de l’offre : entre interruption et accélération</a:t>
            </a:r>
          </a:p>
        </p:txBody>
      </p:sp>
      <p:sp>
        <p:nvSpPr>
          <p:cNvPr id="5" name="ZoneTexte 4"/>
          <p:cNvSpPr txBox="1"/>
          <p:nvPr/>
        </p:nvSpPr>
        <p:spPr>
          <a:xfrm>
            <a:off x="751767" y="1463976"/>
            <a:ext cx="7805142" cy="369332"/>
          </a:xfrm>
          <a:prstGeom prst="rect">
            <a:avLst/>
          </a:prstGeom>
          <a:noFill/>
        </p:spPr>
        <p:txBody>
          <a:bodyPr wrap="square" rtlCol="0">
            <a:spAutoFit/>
          </a:bodyPr>
          <a:lstStyle/>
          <a:p>
            <a:r>
              <a:rPr lang="fr-FR" b="1" dirty="0"/>
              <a:t>Loi relative à la barrière d’âge des 75 ans</a:t>
            </a:r>
            <a:endParaRPr lang="fr-FR" dirty="0">
              <a:effectLst/>
            </a:endParaRPr>
          </a:p>
        </p:txBody>
      </p:sp>
      <p:sp>
        <p:nvSpPr>
          <p:cNvPr id="4" name="ZoneTexte 3"/>
          <p:cNvSpPr txBox="1"/>
          <p:nvPr/>
        </p:nvSpPr>
        <p:spPr>
          <a:xfrm>
            <a:off x="787363" y="1833308"/>
            <a:ext cx="7896582" cy="584775"/>
          </a:xfrm>
          <a:prstGeom prst="rect">
            <a:avLst/>
          </a:prstGeom>
          <a:solidFill>
            <a:schemeClr val="accent1">
              <a:lumMod val="20000"/>
              <a:lumOff val="80000"/>
            </a:schemeClr>
          </a:solidFill>
        </p:spPr>
        <p:txBody>
          <a:bodyPr wrap="square" rtlCol="0">
            <a:spAutoFit/>
          </a:bodyPr>
          <a:lstStyle/>
          <a:p>
            <a:r>
              <a:rPr lang="fr-FR" sz="1600" dirty="0"/>
              <a:t>Adoptée le 15 janvier 2020 par l'Assemblée nationale, la loi n° 2020-220 du 6 mars 2020 visant à améliorer l'accès à la prestation de compensation du handicap prévoit :</a:t>
            </a:r>
          </a:p>
        </p:txBody>
      </p:sp>
      <p:sp>
        <p:nvSpPr>
          <p:cNvPr id="8" name="ZoneTexte 7"/>
          <p:cNvSpPr txBox="1"/>
          <p:nvPr/>
        </p:nvSpPr>
        <p:spPr>
          <a:xfrm>
            <a:off x="989215" y="5385856"/>
            <a:ext cx="7730327" cy="1077218"/>
          </a:xfrm>
          <a:prstGeom prst="rect">
            <a:avLst/>
          </a:prstGeom>
          <a:noFill/>
        </p:spPr>
        <p:txBody>
          <a:bodyPr wrap="square" rtlCol="0">
            <a:spAutoFit/>
          </a:bodyPr>
          <a:lstStyle/>
          <a:p>
            <a:pPr marL="285750" indent="-285750">
              <a:buFont typeface="Wingdings" panose="05000000000000000000" pitchFamily="2" charset="2"/>
              <a:buChar char="ü"/>
            </a:pPr>
            <a:r>
              <a:rPr lang="fr-FR" sz="1600" dirty="0"/>
              <a:t>L’Uniopss se félicite de cette avancée qui pourrait concerner selon la DRESS 7 600 personnes. </a:t>
            </a:r>
          </a:p>
          <a:p>
            <a:pPr marL="285750" indent="-285750">
              <a:buFont typeface="Wingdings" panose="05000000000000000000" pitchFamily="2" charset="2"/>
              <a:buChar char="ü"/>
            </a:pPr>
            <a:r>
              <a:rPr lang="fr-FR" sz="1600" dirty="0"/>
              <a:t>L’Union sera vigilante à ce que le chantier de la 5</a:t>
            </a:r>
            <a:r>
              <a:rPr lang="fr-FR" sz="1600" baseline="30000" dirty="0"/>
              <a:t>e</a:t>
            </a:r>
            <a:r>
              <a:rPr lang="fr-FR" sz="1600" dirty="0"/>
              <a:t> branche de la sécurité sociale abroge définitivement « la barrière d’âge des 60 ans »</a:t>
            </a:r>
          </a:p>
        </p:txBody>
      </p:sp>
      <p:graphicFrame>
        <p:nvGraphicFramePr>
          <p:cNvPr id="9" name="Diagramme 8"/>
          <p:cNvGraphicFramePr/>
          <p:nvPr>
            <p:extLst>
              <p:ext uri="{D42A27DB-BD31-4B8C-83A1-F6EECF244321}">
                <p14:modId xmlns:p14="http://schemas.microsoft.com/office/powerpoint/2010/main" val="2415021231"/>
              </p:ext>
            </p:extLst>
          </p:nvPr>
        </p:nvGraphicFramePr>
        <p:xfrm>
          <a:off x="905691" y="2328931"/>
          <a:ext cx="7813851" cy="31400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72271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751767" y="1033905"/>
            <a:ext cx="7967775" cy="303780"/>
          </a:xfrm>
        </p:spPr>
        <p:txBody>
          <a:bodyPr>
            <a:noAutofit/>
          </a:bodyPr>
          <a:lstStyle/>
          <a:p>
            <a:pPr marL="0" lvl="0" indent="0">
              <a:buNone/>
            </a:pPr>
            <a:r>
              <a:rPr lang="fr-FR" sz="1800" b="1" u="sng" dirty="0">
                <a:solidFill>
                  <a:schemeClr val="tx2"/>
                </a:solidFill>
              </a:rPr>
              <a:t>2 – Des avancées majeures pour le droit des personnes et de leurs aidants</a:t>
            </a:r>
            <a:endParaRPr lang="fr-FR" sz="2000" b="1" u="sng" dirty="0">
              <a:solidFill>
                <a:schemeClr val="tx2"/>
              </a:solidFill>
            </a:endParaRPr>
          </a:p>
        </p:txBody>
      </p:sp>
      <p:sp>
        <p:nvSpPr>
          <p:cNvPr id="3" name="Titre 2"/>
          <p:cNvSpPr>
            <a:spLocks noGrp="1"/>
          </p:cNvSpPr>
          <p:nvPr>
            <p:ph type="ctrTitle"/>
          </p:nvPr>
        </p:nvSpPr>
        <p:spPr>
          <a:xfrm>
            <a:off x="531054" y="118801"/>
            <a:ext cx="8272934" cy="518422"/>
          </a:xfrm>
        </p:spPr>
        <p:txBody>
          <a:bodyPr/>
          <a:lstStyle/>
          <a:p>
            <a:r>
              <a:rPr lang="fr-FR" sz="2400" dirty="0"/>
              <a:t>La transformation de l’offre : entre interruption et accélération</a:t>
            </a:r>
          </a:p>
        </p:txBody>
      </p:sp>
      <p:sp>
        <p:nvSpPr>
          <p:cNvPr id="5" name="ZoneTexte 4"/>
          <p:cNvSpPr txBox="1"/>
          <p:nvPr/>
        </p:nvSpPr>
        <p:spPr>
          <a:xfrm>
            <a:off x="751767" y="1463976"/>
            <a:ext cx="7805142" cy="369332"/>
          </a:xfrm>
          <a:prstGeom prst="rect">
            <a:avLst/>
          </a:prstGeom>
          <a:noFill/>
        </p:spPr>
        <p:txBody>
          <a:bodyPr wrap="square" rtlCol="0">
            <a:spAutoFit/>
          </a:bodyPr>
          <a:lstStyle/>
          <a:p>
            <a:r>
              <a:rPr lang="fr-FR" b="1" dirty="0"/>
              <a:t>Expérimentation à usage médical du cannabis</a:t>
            </a:r>
          </a:p>
        </p:txBody>
      </p:sp>
      <p:sp>
        <p:nvSpPr>
          <p:cNvPr id="4" name="Rectangle 3"/>
          <p:cNvSpPr/>
          <p:nvPr/>
        </p:nvSpPr>
        <p:spPr>
          <a:xfrm>
            <a:off x="703788" y="4231964"/>
            <a:ext cx="7901100" cy="369332"/>
          </a:xfrm>
          <a:prstGeom prst="rect">
            <a:avLst/>
          </a:prstGeom>
        </p:spPr>
        <p:txBody>
          <a:bodyPr wrap="square">
            <a:spAutoFit/>
          </a:bodyPr>
          <a:lstStyle/>
          <a:p>
            <a:r>
              <a:rPr lang="fr-FR" b="1" dirty="0">
                <a:latin typeface="Calibri" panose="020F0502020204030204" pitchFamily="34" charset="0"/>
                <a:ea typeface="Times New Roman" panose="02020603050405020304" pitchFamily="18" charset="0"/>
                <a:cs typeface="Times New Roman" panose="02020603050405020304" pitchFamily="18" charset="0"/>
              </a:rPr>
              <a:t>Simplification de la transition vers la retraite des bénéficiaires de l’AAH</a:t>
            </a:r>
            <a:endParaRPr lang="fr-FR" dirty="0"/>
          </a:p>
        </p:txBody>
      </p:sp>
      <p:sp>
        <p:nvSpPr>
          <p:cNvPr id="6" name="Rectangle 5"/>
          <p:cNvSpPr/>
          <p:nvPr/>
        </p:nvSpPr>
        <p:spPr>
          <a:xfrm>
            <a:off x="1085850" y="1833308"/>
            <a:ext cx="7633692" cy="2319546"/>
          </a:xfrm>
          <a:prstGeom prst="rect">
            <a:avLst/>
          </a:prstGeom>
          <a:solidFill>
            <a:srgbClr val="F3F8FB"/>
          </a:solidFill>
        </p:spPr>
        <p:txBody>
          <a:bodyPr wrap="square">
            <a:spAutoFit/>
          </a:bodyPr>
          <a:lstStyle/>
          <a:p>
            <a:pPr marL="285750" indent="-285750" algn="just">
              <a:lnSpc>
                <a:spcPct val="107000"/>
              </a:lnSpc>
              <a:buFont typeface="Wingdings" panose="05000000000000000000" pitchFamily="2" charset="2"/>
              <a:buChar char="à"/>
            </a:pPr>
            <a:r>
              <a:rPr lang="fr-FR" sz="1700" dirty="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Prévue par l</a:t>
            </a:r>
            <a:r>
              <a:rPr lang="fr-FR" sz="1700" dirty="0">
                <a:latin typeface="Calibri" panose="020F0502020204030204" pitchFamily="34" charset="0"/>
                <a:ea typeface="Calibri" panose="020F0502020204030204" pitchFamily="34" charset="0"/>
                <a:cs typeface="Times New Roman" panose="02020603050405020304" pitchFamily="18" charset="0"/>
              </a:rPr>
              <a:t>a LFSS 2020 pour 2 ans suite à un avis positif de l’ANSM. </a:t>
            </a:r>
          </a:p>
          <a:p>
            <a:pPr marL="285750" indent="-285750" algn="just">
              <a:lnSpc>
                <a:spcPct val="107000"/>
              </a:lnSpc>
              <a:buFont typeface="Wingdings" panose="05000000000000000000" pitchFamily="2" charset="2"/>
              <a:buChar char="à"/>
            </a:pPr>
            <a:r>
              <a:rPr lang="fr-FR" sz="1700" dirty="0">
                <a:latin typeface="Calibri" panose="020F0502020204030204" pitchFamily="34" charset="0"/>
                <a:ea typeface="Calibri" panose="020F0502020204030204" pitchFamily="34" charset="0"/>
                <a:cs typeface="Times New Roman" panose="02020603050405020304" pitchFamily="18" charset="0"/>
              </a:rPr>
              <a:t>Les modalités de l’expérimentation seront déterminées par voie réglementaire.</a:t>
            </a:r>
          </a:p>
          <a:p>
            <a:pPr marL="285750" indent="-285750" algn="just">
              <a:lnSpc>
                <a:spcPct val="107000"/>
              </a:lnSpc>
              <a:buFont typeface="Wingdings" panose="05000000000000000000" pitchFamily="2" charset="2"/>
              <a:buChar char="à"/>
            </a:pPr>
            <a:r>
              <a:rPr lang="fr-FR" sz="1700" dirty="0">
                <a:latin typeface="Calibri" panose="020F0502020204030204" pitchFamily="34" charset="0"/>
                <a:ea typeface="Calibri" panose="020F0502020204030204" pitchFamily="34" charset="0"/>
                <a:cs typeface="Times New Roman" panose="02020603050405020304" pitchFamily="18" charset="0"/>
              </a:rPr>
              <a:t>L’expérimentation a pour objectif de tester les effets des molécules CBD et THC </a:t>
            </a:r>
            <a:r>
              <a:rPr lang="fr-FR" sz="1700" dirty="0">
                <a:latin typeface="Calibri" panose="020F0502020204030204" pitchFamily="34" charset="0"/>
                <a:ea typeface="Calibri" panose="020F0502020204030204" pitchFamily="34" charset="0"/>
              </a:rPr>
              <a:t>dans de nombreuses pathologies telles que: </a:t>
            </a:r>
          </a:p>
          <a:p>
            <a:pPr marL="285750" indent="-285750" algn="just">
              <a:lnSpc>
                <a:spcPct val="107000"/>
              </a:lnSpc>
              <a:buFont typeface="Arial" panose="020B0604020202020204" pitchFamily="34" charset="0"/>
              <a:buChar char="•"/>
            </a:pPr>
            <a:r>
              <a:rPr lang="fr-FR" sz="1700" dirty="0">
                <a:latin typeface="Calibri" panose="020F0502020204030204" pitchFamily="34" charset="0"/>
                <a:ea typeface="Calibri" panose="020F0502020204030204" pitchFamily="34" charset="0"/>
              </a:rPr>
              <a:t>la sclérose en plaques</a:t>
            </a:r>
          </a:p>
          <a:p>
            <a:pPr marL="285750" indent="-285750" algn="just">
              <a:lnSpc>
                <a:spcPct val="107000"/>
              </a:lnSpc>
              <a:buFont typeface="Arial" panose="020B0604020202020204" pitchFamily="34" charset="0"/>
              <a:buChar char="•"/>
            </a:pPr>
            <a:r>
              <a:rPr lang="fr-FR" sz="1700" dirty="0">
                <a:latin typeface="Calibri" panose="020F0502020204030204" pitchFamily="34" charset="0"/>
                <a:ea typeface="Calibri" panose="020F0502020204030204" pitchFamily="34" charset="0"/>
              </a:rPr>
              <a:t>l’épilepsie</a:t>
            </a:r>
          </a:p>
          <a:p>
            <a:pPr marL="285750" indent="-285750" algn="just">
              <a:lnSpc>
                <a:spcPct val="107000"/>
              </a:lnSpc>
              <a:buFont typeface="Arial" panose="020B0604020202020204" pitchFamily="34" charset="0"/>
              <a:buChar char="•"/>
            </a:pPr>
            <a:r>
              <a:rPr lang="fr-FR" sz="1700" dirty="0">
                <a:latin typeface="Calibri" panose="020F0502020204030204" pitchFamily="34" charset="0"/>
                <a:ea typeface="Calibri" panose="020F0502020204030204" pitchFamily="34" charset="0"/>
              </a:rPr>
              <a:t>certaines douleurs chroniques notamment neuropathiques </a:t>
            </a:r>
          </a:p>
          <a:p>
            <a:pPr marL="285750" indent="-285750" algn="just">
              <a:lnSpc>
                <a:spcPct val="107000"/>
              </a:lnSpc>
              <a:buFont typeface="Arial" panose="020B0604020202020204" pitchFamily="34" charset="0"/>
              <a:buChar char="•"/>
            </a:pPr>
            <a:r>
              <a:rPr lang="fr-FR" sz="1700" dirty="0">
                <a:latin typeface="Calibri" panose="020F0502020204030204" pitchFamily="34" charset="0"/>
                <a:ea typeface="Calibri" panose="020F0502020204030204" pitchFamily="34" charset="0"/>
              </a:rPr>
              <a:t>effets indésirables des chimiothérapies ou trithérapies</a:t>
            </a:r>
            <a:endParaRPr lang="fr-FR" sz="1700" dirty="0"/>
          </a:p>
        </p:txBody>
      </p:sp>
      <p:sp>
        <p:nvSpPr>
          <p:cNvPr id="8" name="Rectangle 7"/>
          <p:cNvSpPr/>
          <p:nvPr/>
        </p:nvSpPr>
        <p:spPr>
          <a:xfrm>
            <a:off x="1085850" y="4668148"/>
            <a:ext cx="7633692" cy="1677319"/>
          </a:xfrm>
          <a:prstGeom prst="rect">
            <a:avLst/>
          </a:prstGeom>
          <a:solidFill>
            <a:srgbClr val="F3F8FB"/>
          </a:solidFill>
        </p:spPr>
        <p:txBody>
          <a:bodyPr wrap="square">
            <a:spAutoFit/>
          </a:bodyPr>
          <a:lstStyle/>
          <a:p>
            <a:pPr marL="285750" indent="-285750" algn="just">
              <a:lnSpc>
                <a:spcPct val="107000"/>
              </a:lnSpc>
              <a:buFont typeface="Wingdings" panose="05000000000000000000" pitchFamily="2" charset="2"/>
              <a:buChar char="à"/>
            </a:pPr>
            <a:r>
              <a:rPr lang="fr-FR" sz="1700" dirty="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La LFSS 2020 a également introduit un dispositif de substitution automatique de la retraite à l’AAH à l’âge légal dans le but d’assurer une continuité des droits. </a:t>
            </a:r>
          </a:p>
          <a:p>
            <a:pPr algn="just">
              <a:lnSpc>
                <a:spcPct val="107000"/>
              </a:lnSpc>
            </a:pPr>
            <a:endParaRPr lang="fr-FR" sz="1200" dirty="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pPr marL="285750" indent="-285750" algn="just">
              <a:lnSpc>
                <a:spcPct val="107000"/>
              </a:lnSpc>
              <a:buFont typeface="Wingdings" panose="05000000000000000000" pitchFamily="2" charset="2"/>
              <a:buChar char="à"/>
            </a:pPr>
            <a:r>
              <a:rPr lang="fr-FR" sz="1700" dirty="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Cette nouvelle disposition de la LFSS a pour objectif d’éviter les cas de suspension des droits en </a:t>
            </a:r>
            <a:r>
              <a:rPr lang="fr-FR" sz="1700" b="1" dirty="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prévoyant une automaticité du versement de la pension de retraite lorsque le bénéficiaire de l’AAH n’ouvre plus droit à l’AAH</a:t>
            </a:r>
          </a:p>
        </p:txBody>
      </p:sp>
    </p:spTree>
    <p:extLst>
      <p:ext uri="{BB962C8B-B14F-4D97-AF65-F5344CB8AC3E}">
        <p14:creationId xmlns:p14="http://schemas.microsoft.com/office/powerpoint/2010/main" val="3751321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751767" y="1033905"/>
            <a:ext cx="7967775" cy="303780"/>
          </a:xfrm>
        </p:spPr>
        <p:txBody>
          <a:bodyPr>
            <a:noAutofit/>
          </a:bodyPr>
          <a:lstStyle/>
          <a:p>
            <a:pPr marL="0" lvl="0" indent="0">
              <a:buNone/>
            </a:pPr>
            <a:r>
              <a:rPr lang="fr-FR" sz="1800" b="1" u="sng" dirty="0">
                <a:solidFill>
                  <a:schemeClr val="tx2"/>
                </a:solidFill>
              </a:rPr>
              <a:t>2 – Des avancées majeures pour le droit des personnes et de leurs aidants</a:t>
            </a:r>
            <a:endParaRPr lang="fr-FR" sz="2000" b="1" u="sng" dirty="0">
              <a:solidFill>
                <a:schemeClr val="tx2"/>
              </a:solidFill>
            </a:endParaRPr>
          </a:p>
        </p:txBody>
      </p:sp>
      <p:sp>
        <p:nvSpPr>
          <p:cNvPr id="3" name="Titre 2"/>
          <p:cNvSpPr>
            <a:spLocks noGrp="1"/>
          </p:cNvSpPr>
          <p:nvPr>
            <p:ph type="ctrTitle"/>
          </p:nvPr>
        </p:nvSpPr>
        <p:spPr>
          <a:xfrm>
            <a:off x="531054" y="118801"/>
            <a:ext cx="8272934" cy="518422"/>
          </a:xfrm>
        </p:spPr>
        <p:txBody>
          <a:bodyPr/>
          <a:lstStyle/>
          <a:p>
            <a:r>
              <a:rPr lang="fr-FR" sz="2400" dirty="0"/>
              <a:t>La transformation de l’offre : entre interruption et accélération</a:t>
            </a:r>
          </a:p>
        </p:txBody>
      </p:sp>
      <p:sp>
        <p:nvSpPr>
          <p:cNvPr id="5" name="ZoneTexte 4"/>
          <p:cNvSpPr txBox="1"/>
          <p:nvPr/>
        </p:nvSpPr>
        <p:spPr>
          <a:xfrm>
            <a:off x="751767" y="1463976"/>
            <a:ext cx="7805142" cy="646331"/>
          </a:xfrm>
          <a:prstGeom prst="rect">
            <a:avLst/>
          </a:prstGeom>
          <a:noFill/>
        </p:spPr>
        <p:txBody>
          <a:bodyPr wrap="square" rtlCol="0">
            <a:spAutoFit/>
          </a:bodyPr>
          <a:lstStyle/>
          <a:p>
            <a:r>
              <a:rPr lang="fr-FR" b="1" dirty="0"/>
              <a:t>Prolongation des droits et adaptation du fonctionnement des MDPH dans le contexte de COVID19</a:t>
            </a:r>
            <a:endParaRPr lang="fr-FR" dirty="0"/>
          </a:p>
        </p:txBody>
      </p:sp>
      <p:sp>
        <p:nvSpPr>
          <p:cNvPr id="4" name="ZoneTexte 3"/>
          <p:cNvSpPr txBox="1"/>
          <p:nvPr/>
        </p:nvSpPr>
        <p:spPr>
          <a:xfrm>
            <a:off x="864524" y="2110307"/>
            <a:ext cx="7939464" cy="2463560"/>
          </a:xfrm>
          <a:prstGeom prst="rect">
            <a:avLst/>
          </a:prstGeom>
          <a:solidFill>
            <a:schemeClr val="accent1">
              <a:lumMod val="40000"/>
              <a:lumOff val="60000"/>
            </a:schemeClr>
          </a:solidFill>
        </p:spPr>
        <p:txBody>
          <a:bodyPr wrap="square" rtlCol="0">
            <a:spAutoFit/>
          </a:bodyPr>
          <a:lstStyle/>
          <a:p>
            <a:pPr algn="just">
              <a:lnSpc>
                <a:spcPct val="107000"/>
              </a:lnSpc>
              <a:spcAft>
                <a:spcPts val="0"/>
              </a:spcAft>
            </a:pPr>
            <a:r>
              <a:rPr lang="fr-FR" sz="1600" dirty="0">
                <a:latin typeface="Calibri" panose="020F0502020204030204" pitchFamily="34" charset="0"/>
                <a:ea typeface="Times New Roman" panose="02020603050405020304" pitchFamily="18" charset="0"/>
                <a:cs typeface="Arial" panose="020B0604020202020204" pitchFamily="34" charset="0"/>
              </a:rPr>
              <a:t>Afin d'éviter les ruptures de droits en cette période de crise sanitaire,</a:t>
            </a:r>
            <a:r>
              <a:rPr lang="fr-FR" sz="1600" dirty="0">
                <a:latin typeface="Calibri" panose="020F0502020204030204" pitchFamily="34" charset="0"/>
                <a:ea typeface="Calibri" panose="020F0502020204030204" pitchFamily="34" charset="0"/>
                <a:cs typeface="Times New Roman" panose="02020603050405020304" pitchFamily="18" charset="0"/>
              </a:rPr>
              <a:t> </a:t>
            </a:r>
            <a:r>
              <a:rPr lang="fr-FR" sz="1600" b="1" dirty="0">
                <a:latin typeface="Calibri" panose="020F0502020204030204" pitchFamily="34" charset="0"/>
                <a:ea typeface="Times New Roman" panose="02020603050405020304" pitchFamily="18" charset="0"/>
                <a:cs typeface="Arial" panose="020B0604020202020204" pitchFamily="34" charset="0"/>
              </a:rPr>
              <a:t>l’ordonnance n° 2020-312 du 25 mars 2020 relative à la prolongation de droits sociaux</a:t>
            </a:r>
            <a:r>
              <a:rPr lang="fr-FR" sz="1600" b="1" dirty="0">
                <a:latin typeface="Calibri" panose="020F0502020204030204" pitchFamily="34" charset="0"/>
                <a:ea typeface="Calibri" panose="020F0502020204030204" pitchFamily="34" charset="0"/>
                <a:cs typeface="Times New Roman" panose="02020603050405020304" pitchFamily="18" charset="0"/>
              </a:rPr>
              <a:t> </a:t>
            </a:r>
            <a:r>
              <a:rPr lang="fr-FR" sz="1600" dirty="0">
                <a:latin typeface="Calibri" panose="020F0502020204030204" pitchFamily="34" charset="0"/>
                <a:ea typeface="Calibri" panose="020F0502020204030204" pitchFamily="34" charset="0"/>
                <a:cs typeface="Times New Roman" panose="02020603050405020304" pitchFamily="18" charset="0"/>
              </a:rPr>
              <a:t>a concerné</a:t>
            </a:r>
            <a:r>
              <a:rPr lang="fr-FR" sz="1600" dirty="0">
                <a:latin typeface="Calibri" panose="020F0502020204030204" pitchFamily="34" charset="0"/>
                <a:ea typeface="Times New Roman" panose="02020603050405020304" pitchFamily="18" charset="0"/>
                <a:cs typeface="Arial" panose="020B0604020202020204" pitchFamily="34" charset="0"/>
              </a:rPr>
              <a:t> :</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Calibri" panose="020F0502020204030204" pitchFamily="34" charset="0"/>
              <a:buChar char="-"/>
            </a:pPr>
            <a:r>
              <a:rPr lang="fr-FR" sz="1600" dirty="0">
                <a:latin typeface="Calibri" panose="020F0502020204030204" pitchFamily="34" charset="0"/>
                <a:ea typeface="Times New Roman" panose="02020603050405020304" pitchFamily="18" charset="0"/>
                <a:cs typeface="Arial" panose="020B0604020202020204" pitchFamily="34" charset="0"/>
              </a:rPr>
              <a:t>Allocation adulte handicapée (AAH) et le complément de ressource</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Calibri" panose="020F0502020204030204" pitchFamily="34" charset="0"/>
              <a:buChar char="-"/>
            </a:pPr>
            <a:r>
              <a:rPr lang="fr-FR" sz="1600" dirty="0">
                <a:latin typeface="Calibri" panose="020F0502020204030204" pitchFamily="34" charset="0"/>
                <a:ea typeface="Times New Roman" panose="02020603050405020304" pitchFamily="18" charset="0"/>
                <a:cs typeface="Arial" panose="020B0604020202020204" pitchFamily="34" charset="0"/>
              </a:rPr>
              <a:t>Allocation d’éducation de l’enfant handicapé (AEEH) et ses compléments</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Calibri" panose="020F0502020204030204" pitchFamily="34" charset="0"/>
              <a:buChar char="-"/>
            </a:pPr>
            <a:r>
              <a:rPr lang="fr-FR" sz="1600" dirty="0">
                <a:latin typeface="Calibri" panose="020F0502020204030204" pitchFamily="34" charset="0"/>
                <a:ea typeface="Times New Roman" panose="02020603050405020304" pitchFamily="18" charset="0"/>
                <a:cs typeface="Arial" panose="020B0604020202020204" pitchFamily="34" charset="0"/>
              </a:rPr>
              <a:t>La carte mobilité inclusion (CMI)</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Calibri" panose="020F0502020204030204" pitchFamily="34" charset="0"/>
              <a:buChar char="-"/>
            </a:pPr>
            <a:r>
              <a:rPr lang="fr-FR" sz="1600" dirty="0">
                <a:latin typeface="Calibri" panose="020F0502020204030204" pitchFamily="34" charset="0"/>
                <a:ea typeface="Times New Roman" panose="02020603050405020304" pitchFamily="18" charset="0"/>
                <a:cs typeface="Arial" panose="020B0604020202020204" pitchFamily="34" charset="0"/>
              </a:rPr>
              <a:t>Prestation de compensation du handicap (PCH) sur les volets aides humaines, charges exceptionnelles et aides animalières</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Calibri" panose="020F0502020204030204" pitchFamily="34" charset="0"/>
              <a:buChar char="-"/>
            </a:pPr>
            <a:r>
              <a:rPr lang="fr-FR" sz="1600" dirty="0">
                <a:latin typeface="Calibri" panose="020F0502020204030204" pitchFamily="34" charset="0"/>
                <a:ea typeface="Times New Roman" panose="02020603050405020304" pitchFamily="18" charset="0"/>
                <a:cs typeface="Arial" panose="020B0604020202020204" pitchFamily="34" charset="0"/>
              </a:rPr>
              <a:t>Tous les autres droits ou prestations mentionnés à l'article L. 241-6 du même code relevant de la compétence de la commission mentionnée à l'article L. 146-9.</a:t>
            </a:r>
            <a:endParaRPr lang="fr-FR"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ZoneTexte 5"/>
          <p:cNvSpPr txBox="1"/>
          <p:nvPr/>
        </p:nvSpPr>
        <p:spPr>
          <a:xfrm>
            <a:off x="864524" y="4728231"/>
            <a:ext cx="7939464" cy="1764009"/>
          </a:xfrm>
          <a:prstGeom prst="rect">
            <a:avLst/>
          </a:prstGeom>
          <a:solidFill>
            <a:schemeClr val="bg2"/>
          </a:solidFill>
        </p:spPr>
        <p:txBody>
          <a:bodyPr wrap="square" rtlCol="0">
            <a:spAutoFit/>
          </a:bodyPr>
          <a:lstStyle/>
          <a:p>
            <a:pPr algn="just">
              <a:lnSpc>
                <a:spcPct val="107000"/>
              </a:lnSpc>
              <a:spcAft>
                <a:spcPts val="800"/>
              </a:spcAft>
            </a:pPr>
            <a:r>
              <a:rPr lang="fr-FR" sz="1600" dirty="0">
                <a:latin typeface="Calibri" panose="020F0502020204030204" pitchFamily="34" charset="0"/>
                <a:ea typeface="Times New Roman" panose="02020603050405020304" pitchFamily="18" charset="0"/>
                <a:cs typeface="Arial" panose="020B0604020202020204" pitchFamily="34" charset="0"/>
              </a:rPr>
              <a:t>A noter également que </a:t>
            </a:r>
            <a:r>
              <a:rPr lang="fr-FR" sz="1600" b="1" dirty="0">
                <a:latin typeface="Calibri" panose="020F0502020204030204" pitchFamily="34" charset="0"/>
                <a:ea typeface="Times New Roman" panose="02020603050405020304" pitchFamily="18" charset="0"/>
                <a:cs typeface="Arial" panose="020B0604020202020204" pitchFamily="34" charset="0"/>
              </a:rPr>
              <a:t>la CDAPH a obtenu des modalités de simplifications d’organisation pour rendre ses avis :</a:t>
            </a:r>
            <a:endParaRPr lang="fr-FR" sz="1600"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Calibri" panose="020F0502020204030204" pitchFamily="34" charset="0"/>
              <a:buChar char="-"/>
            </a:pPr>
            <a:r>
              <a:rPr lang="fr-FR" sz="1600" dirty="0">
                <a:latin typeface="Calibri" panose="020F0502020204030204" pitchFamily="34" charset="0"/>
                <a:ea typeface="Times New Roman" panose="02020603050405020304" pitchFamily="18" charset="0"/>
                <a:cs typeface="Arial" panose="020B0604020202020204" pitchFamily="34" charset="0"/>
              </a:rPr>
              <a:t>Les délibérations de la commission exécutive peuvent se tenir par visioconférence.</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Calibri" panose="020F0502020204030204" pitchFamily="34" charset="0"/>
              <a:buChar char="-"/>
            </a:pPr>
            <a:r>
              <a:rPr lang="fr-FR" sz="1600" dirty="0">
                <a:latin typeface="Calibri" panose="020F0502020204030204" pitchFamily="34" charset="0"/>
                <a:ea typeface="Times New Roman" panose="02020603050405020304" pitchFamily="18" charset="0"/>
                <a:cs typeface="Arial" panose="020B0604020202020204" pitchFamily="34" charset="0"/>
              </a:rPr>
              <a:t>Les délibérations peuvent également être prises soit par le président de la commission des droits et de l'autonomie des personnes handicapées, soit par une ou plusieurs de ses formations restreintes</a:t>
            </a:r>
            <a:endParaRPr lang="fr-FR"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20775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751767" y="1033905"/>
            <a:ext cx="7967775" cy="303780"/>
          </a:xfrm>
        </p:spPr>
        <p:txBody>
          <a:bodyPr>
            <a:noAutofit/>
          </a:bodyPr>
          <a:lstStyle/>
          <a:p>
            <a:pPr marL="0" lvl="0" indent="0">
              <a:buNone/>
            </a:pPr>
            <a:r>
              <a:rPr lang="fr-FR" sz="1800" b="1" u="sng" dirty="0">
                <a:solidFill>
                  <a:schemeClr val="tx2"/>
                </a:solidFill>
              </a:rPr>
              <a:t>2 – Des avancées majeures pour le droit des personnes et de leurs aidants</a:t>
            </a:r>
            <a:endParaRPr lang="fr-FR" sz="2000" b="1" u="sng" dirty="0">
              <a:solidFill>
                <a:schemeClr val="tx2"/>
              </a:solidFill>
            </a:endParaRPr>
          </a:p>
        </p:txBody>
      </p:sp>
      <p:sp>
        <p:nvSpPr>
          <p:cNvPr id="3" name="Titre 2"/>
          <p:cNvSpPr>
            <a:spLocks noGrp="1"/>
          </p:cNvSpPr>
          <p:nvPr>
            <p:ph type="ctrTitle"/>
          </p:nvPr>
        </p:nvSpPr>
        <p:spPr>
          <a:xfrm>
            <a:off x="531054" y="118801"/>
            <a:ext cx="8272934" cy="518422"/>
          </a:xfrm>
        </p:spPr>
        <p:txBody>
          <a:bodyPr/>
          <a:lstStyle/>
          <a:p>
            <a:r>
              <a:rPr lang="fr-FR" sz="2400" dirty="0"/>
              <a:t>La transformation de l’offre : entre interruption et accélération</a:t>
            </a:r>
          </a:p>
        </p:txBody>
      </p:sp>
      <p:sp>
        <p:nvSpPr>
          <p:cNvPr id="5" name="ZoneTexte 4"/>
          <p:cNvSpPr txBox="1"/>
          <p:nvPr/>
        </p:nvSpPr>
        <p:spPr>
          <a:xfrm>
            <a:off x="751767" y="1463976"/>
            <a:ext cx="7805142" cy="646331"/>
          </a:xfrm>
          <a:prstGeom prst="rect">
            <a:avLst/>
          </a:prstGeom>
          <a:noFill/>
        </p:spPr>
        <p:txBody>
          <a:bodyPr wrap="square" rtlCol="0">
            <a:spAutoFit/>
          </a:bodyPr>
          <a:lstStyle/>
          <a:p>
            <a:r>
              <a:rPr lang="fr-FR" b="1" dirty="0"/>
              <a:t>L’Allocation adulte handicapé (AAH) ne sera pas « diluée » dans le Revenu universel d’activité (RUA)</a:t>
            </a:r>
            <a:endParaRPr lang="fr-FR" dirty="0"/>
          </a:p>
        </p:txBody>
      </p:sp>
      <p:sp>
        <p:nvSpPr>
          <p:cNvPr id="6" name="ZoneTexte 5"/>
          <p:cNvSpPr txBox="1"/>
          <p:nvPr/>
        </p:nvSpPr>
        <p:spPr>
          <a:xfrm>
            <a:off x="751767" y="2211185"/>
            <a:ext cx="7780713" cy="3148939"/>
          </a:xfrm>
          <a:prstGeom prst="rect">
            <a:avLst/>
          </a:prstGeom>
          <a:solidFill>
            <a:schemeClr val="accent1">
              <a:lumMod val="20000"/>
              <a:lumOff val="80000"/>
            </a:schemeClr>
          </a:solidFill>
        </p:spPr>
        <p:txBody>
          <a:bodyPr wrap="square" rtlCol="0">
            <a:spAutoFit/>
          </a:bodyPr>
          <a:lstStyle/>
          <a:p>
            <a:pPr algn="just">
              <a:spcAft>
                <a:spcPts val="0"/>
              </a:spcAft>
            </a:pPr>
            <a:r>
              <a:rPr lang="fr-FR" sz="1700" dirty="0">
                <a:latin typeface="Calibri" panose="020F0502020204030204" pitchFamily="34" charset="0"/>
                <a:ea typeface="Times New Roman" panose="02020603050405020304" pitchFamily="18" charset="0"/>
                <a:cs typeface="Times New Roman" panose="02020603050405020304" pitchFamily="18" charset="0"/>
              </a:rPr>
              <a:t>L’Uniopss, au titre du collectif Alerte a participé à la concertation RUA dans le cadre « du sous- groupe Handicap » . Un certain nombre de </a:t>
            </a:r>
            <a:r>
              <a:rPr lang="fr-FR" sz="1700" dirty="0" err="1">
                <a:latin typeface="Calibri" panose="020F0502020204030204" pitchFamily="34" charset="0"/>
                <a:ea typeface="Times New Roman" panose="02020603050405020304" pitchFamily="18" charset="0"/>
                <a:cs typeface="Times New Roman" panose="02020603050405020304" pitchFamily="18" charset="0"/>
              </a:rPr>
              <a:t>pré-requis</a:t>
            </a:r>
            <a:r>
              <a:rPr lang="fr-FR" sz="1700" dirty="0">
                <a:latin typeface="Calibri" panose="020F0502020204030204" pitchFamily="34" charset="0"/>
                <a:ea typeface="Times New Roman" panose="02020603050405020304" pitchFamily="18" charset="0"/>
                <a:cs typeface="Times New Roman" panose="02020603050405020304" pitchFamily="18" charset="0"/>
              </a:rPr>
              <a:t> a été souligné :</a:t>
            </a:r>
          </a:p>
          <a:p>
            <a:pPr marL="342900" lvl="0" indent="-342900" algn="just">
              <a:spcAft>
                <a:spcPts val="0"/>
              </a:spcAft>
              <a:buFont typeface="Symbol" panose="05050102010706020507" pitchFamily="18" charset="2"/>
              <a:buChar char=""/>
            </a:pPr>
            <a:r>
              <a:rPr lang="fr-FR" sz="1700" dirty="0">
                <a:latin typeface="Calibri" panose="020F0502020204030204" pitchFamily="34" charset="0"/>
                <a:ea typeface="Times New Roman" panose="02020603050405020304" pitchFamily="18" charset="0"/>
                <a:cs typeface="Times New Roman" panose="02020603050405020304" pitchFamily="18" charset="0"/>
              </a:rPr>
              <a:t>Nécessité d’avoir un climat de confiance et une méthode de concertation transparente. </a:t>
            </a:r>
          </a:p>
          <a:p>
            <a:pPr marL="342900" lvl="0" indent="-342900">
              <a:lnSpc>
                <a:spcPct val="107000"/>
              </a:lnSpc>
              <a:spcAft>
                <a:spcPts val="0"/>
              </a:spcAft>
              <a:buFont typeface="Symbol" panose="05050102010706020507" pitchFamily="18" charset="2"/>
              <a:buChar char=""/>
            </a:pPr>
            <a:r>
              <a:rPr lang="fr-FR" sz="1700" dirty="0">
                <a:latin typeface="Calibri" panose="020F0502020204030204" pitchFamily="34" charset="0"/>
                <a:ea typeface="Times New Roman" panose="02020603050405020304" pitchFamily="18" charset="0"/>
                <a:cs typeface="Times New Roman" panose="02020603050405020304" pitchFamily="18" charset="0"/>
              </a:rPr>
              <a:t>Aucun recul de droit ne serait acceptable pour des situations vulnérables</a:t>
            </a:r>
            <a:endParaRPr lang="fr-FR" sz="17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sz="1700" dirty="0">
                <a:latin typeface="Calibri" panose="020F0502020204030204" pitchFamily="34" charset="0"/>
                <a:ea typeface="Times New Roman" panose="02020603050405020304" pitchFamily="18" charset="0"/>
                <a:cs typeface="Times New Roman" panose="02020603050405020304" pitchFamily="18" charset="0"/>
              </a:rPr>
              <a:t>Un revenu d’existence, assurant la dignité de la personne, au moins égal au seuil de pauvreté est nécessaire</a:t>
            </a:r>
            <a:endParaRPr lang="fr-FR" sz="17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fr-FR" sz="1700" dirty="0">
                <a:latin typeface="Calibri" panose="020F0502020204030204" pitchFamily="34" charset="0"/>
                <a:ea typeface="Times New Roman" panose="02020603050405020304" pitchFamily="18" charset="0"/>
                <a:cs typeface="Times New Roman" panose="02020603050405020304" pitchFamily="18" charset="0"/>
              </a:rPr>
              <a:t>Nécessité d’avoir une approche globale (accessibilité des logements, des transports, des NTIC …) et une refonte de la fiscalité</a:t>
            </a:r>
            <a:endParaRPr lang="fr-FR" sz="17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fr-FR" sz="1700" dirty="0">
                <a:latin typeface="Calibri" panose="020F0502020204030204" pitchFamily="34" charset="0"/>
                <a:ea typeface="Times New Roman" panose="02020603050405020304" pitchFamily="18" charset="0"/>
                <a:cs typeface="Times New Roman" panose="02020603050405020304" pitchFamily="18" charset="0"/>
              </a:rPr>
              <a:t>Inadéquation du « Activité » de RUA pour les allocataires de l’AAH et de l’ASPA</a:t>
            </a:r>
          </a:p>
          <a:p>
            <a:pPr algn="just">
              <a:spcAft>
                <a:spcPts val="0"/>
              </a:spcAft>
            </a:pPr>
            <a:r>
              <a:rPr lang="fr-FR" sz="1600" dirty="0">
                <a:latin typeface="Calibri" panose="020F0502020204030204" pitchFamily="34" charset="0"/>
                <a:ea typeface="Times New Roman" panose="02020603050405020304" pitchFamily="18" charset="0"/>
                <a:cs typeface="Times New Roman" panose="02020603050405020304" pitchFamily="18" charset="0"/>
              </a:rPr>
              <a:t> </a:t>
            </a:r>
          </a:p>
        </p:txBody>
      </p:sp>
      <p:pic>
        <p:nvPicPr>
          <p:cNvPr id="7" name="Image 6"/>
          <p:cNvPicPr>
            <a:picLocks noChangeAspect="1"/>
          </p:cNvPicPr>
          <p:nvPr/>
        </p:nvPicPr>
        <p:blipFill>
          <a:blip r:embed="rId2"/>
          <a:stretch>
            <a:fillRect/>
          </a:stretch>
        </p:blipFill>
        <p:spPr>
          <a:xfrm>
            <a:off x="1462152" y="5656202"/>
            <a:ext cx="402371" cy="335309"/>
          </a:xfrm>
          <a:prstGeom prst="rect">
            <a:avLst/>
          </a:prstGeom>
        </p:spPr>
      </p:pic>
      <p:sp>
        <p:nvSpPr>
          <p:cNvPr id="8" name="ZoneTexte 7"/>
          <p:cNvSpPr txBox="1"/>
          <p:nvPr/>
        </p:nvSpPr>
        <p:spPr>
          <a:xfrm>
            <a:off x="1985554" y="5461002"/>
            <a:ext cx="4850675" cy="923330"/>
          </a:xfrm>
          <a:prstGeom prst="rect">
            <a:avLst/>
          </a:prstGeom>
          <a:noFill/>
        </p:spPr>
        <p:txBody>
          <a:bodyPr wrap="square" rtlCol="0">
            <a:spAutoFit/>
          </a:bodyPr>
          <a:lstStyle/>
          <a:p>
            <a:r>
              <a:rPr lang="fr-FR" dirty="0"/>
              <a:t>Lors de la CNH, le Président de la République a précisé que « l’AAH ne sera pas diluée dans le RUA »</a:t>
            </a:r>
          </a:p>
        </p:txBody>
      </p:sp>
    </p:spTree>
    <p:extLst>
      <p:ext uri="{BB962C8B-B14F-4D97-AF65-F5344CB8AC3E}">
        <p14:creationId xmlns:p14="http://schemas.microsoft.com/office/powerpoint/2010/main" val="1719643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019175" y="1481071"/>
            <a:ext cx="7496175" cy="5009882"/>
          </a:xfrm>
        </p:spPr>
        <p:txBody>
          <a:bodyPr vert="horz" lIns="91440" tIns="45720" rIns="91440" bIns="45720" rtlCol="0" anchor="t">
            <a:normAutofit/>
          </a:bodyPr>
          <a:lstStyle/>
          <a:p>
            <a:pPr marL="0" indent="0">
              <a:buNone/>
            </a:pPr>
            <a:r>
              <a:rPr lang="fr-FR" b="1" dirty="0">
                <a:solidFill>
                  <a:schemeClr val="accent1"/>
                </a:solidFill>
              </a:rPr>
              <a:t>L’action de l’Uniopss pendant la crise</a:t>
            </a:r>
          </a:p>
          <a:p>
            <a:pPr>
              <a:lnSpc>
                <a:spcPct val="120000"/>
              </a:lnSpc>
            </a:pPr>
            <a:r>
              <a:rPr lang="fr-FR" dirty="0"/>
              <a:t>Un </a:t>
            </a:r>
            <a:r>
              <a:rPr lang="fr-FR" b="1" dirty="0"/>
              <a:t>Flash info quotidien </a:t>
            </a:r>
            <a:r>
              <a:rPr lang="fr-FR" dirty="0"/>
              <a:t>relayant les consignes et documents utiles à tous les secteurs social, médico-social et santé</a:t>
            </a:r>
          </a:p>
          <a:p>
            <a:pPr>
              <a:lnSpc>
                <a:spcPct val="120000"/>
              </a:lnSpc>
            </a:pPr>
            <a:r>
              <a:rPr lang="fr-FR" dirty="0"/>
              <a:t>Des </a:t>
            </a:r>
            <a:r>
              <a:rPr lang="fr-FR" b="1" dirty="0"/>
              <a:t>interpellations transversales </a:t>
            </a:r>
            <a:r>
              <a:rPr lang="fr-FR" dirty="0"/>
              <a:t>sur le manque d’EPI, le recrutement de bénévoles et professionnels, la reconnaissance et les primes pour les professionnels en 1</a:t>
            </a:r>
            <a:r>
              <a:rPr lang="fr-FR" baseline="30000" dirty="0"/>
              <a:t>ère</a:t>
            </a:r>
            <a:r>
              <a:rPr lang="fr-FR" dirty="0"/>
              <a:t> ligne</a:t>
            </a:r>
          </a:p>
          <a:p>
            <a:pPr lvl="1">
              <a:lnSpc>
                <a:spcPct val="120000"/>
              </a:lnSpc>
            </a:pPr>
            <a:r>
              <a:rPr lang="fr-FR" dirty="0"/>
              <a:t>Des </a:t>
            </a:r>
            <a:r>
              <a:rPr lang="fr-FR" b="1" dirty="0"/>
              <a:t>échanges fréquents </a:t>
            </a:r>
            <a:r>
              <a:rPr lang="fr-FR" dirty="0"/>
              <a:t>avec les Ministères, l'Agence régionale de santé et les Conseils départementaux</a:t>
            </a:r>
            <a:endParaRPr lang="fr-FR" dirty="0">
              <a:cs typeface="Calibri"/>
            </a:endParaRPr>
          </a:p>
        </p:txBody>
      </p:sp>
      <p:sp>
        <p:nvSpPr>
          <p:cNvPr id="5" name="Titre 2"/>
          <p:cNvSpPr txBox="1">
            <a:spLocks/>
          </p:cNvSpPr>
          <p:nvPr/>
        </p:nvSpPr>
        <p:spPr>
          <a:xfrm>
            <a:off x="0" y="208504"/>
            <a:ext cx="9144000" cy="486956"/>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sz="3600" b="1" kern="1200">
                <a:solidFill>
                  <a:srgbClr val="0070C0"/>
                </a:solidFill>
                <a:latin typeface="+mn-lt"/>
                <a:ea typeface="+mj-ea"/>
                <a:cs typeface="+mj-cs"/>
              </a:defRPr>
            </a:lvl1pPr>
          </a:lstStyle>
          <a:p>
            <a:r>
              <a:rPr lang="fr-FR" sz="2000" dirty="0"/>
              <a:t>L’ensemble des acteurs du système de santé, pleinement mobilisés pendant la crise sanitaire</a:t>
            </a:r>
          </a:p>
        </p:txBody>
      </p:sp>
    </p:spTree>
    <p:extLst>
      <p:ext uri="{BB962C8B-B14F-4D97-AF65-F5344CB8AC3E}">
        <p14:creationId xmlns:p14="http://schemas.microsoft.com/office/powerpoint/2010/main" val="3602842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751767" y="1033905"/>
            <a:ext cx="7967775" cy="303780"/>
          </a:xfrm>
        </p:spPr>
        <p:txBody>
          <a:bodyPr>
            <a:noAutofit/>
          </a:bodyPr>
          <a:lstStyle/>
          <a:p>
            <a:pPr marL="0" lvl="0" indent="0">
              <a:buNone/>
            </a:pPr>
            <a:r>
              <a:rPr lang="fr-FR" sz="1800" b="1" u="sng" dirty="0">
                <a:solidFill>
                  <a:schemeClr val="tx2"/>
                </a:solidFill>
              </a:rPr>
              <a:t>1 – Point sur l’évolution des différents chantiers </a:t>
            </a:r>
            <a:endParaRPr lang="fr-FR" sz="2000" b="1" u="sng" dirty="0">
              <a:solidFill>
                <a:schemeClr val="tx2"/>
              </a:solidFill>
            </a:endParaRPr>
          </a:p>
        </p:txBody>
      </p:sp>
      <p:sp>
        <p:nvSpPr>
          <p:cNvPr id="3" name="Titre 2"/>
          <p:cNvSpPr>
            <a:spLocks noGrp="1"/>
          </p:cNvSpPr>
          <p:nvPr>
            <p:ph type="ctrTitle"/>
          </p:nvPr>
        </p:nvSpPr>
        <p:spPr>
          <a:xfrm>
            <a:off x="531054" y="118801"/>
            <a:ext cx="8272934" cy="518422"/>
          </a:xfrm>
        </p:spPr>
        <p:txBody>
          <a:bodyPr/>
          <a:lstStyle/>
          <a:p>
            <a:r>
              <a:rPr lang="fr-FR" sz="2400" dirty="0"/>
              <a:t>La transformation de l’offre : entre interruption et accélération</a:t>
            </a:r>
          </a:p>
        </p:txBody>
      </p:sp>
      <p:sp>
        <p:nvSpPr>
          <p:cNvPr id="5" name="ZoneTexte 4"/>
          <p:cNvSpPr txBox="1"/>
          <p:nvPr/>
        </p:nvSpPr>
        <p:spPr>
          <a:xfrm>
            <a:off x="751767" y="1480231"/>
            <a:ext cx="7805142" cy="646331"/>
          </a:xfrm>
          <a:prstGeom prst="rect">
            <a:avLst/>
          </a:prstGeom>
          <a:noFill/>
        </p:spPr>
        <p:txBody>
          <a:bodyPr wrap="square" rtlCol="0">
            <a:spAutoFit/>
          </a:bodyPr>
          <a:lstStyle/>
          <a:p>
            <a:r>
              <a:rPr lang="fr-FR" b="1" dirty="0"/>
              <a:t>SERAFIN-PH : vers une appropriation accompagnée des nomenclatures de besoins et prestations</a:t>
            </a:r>
          </a:p>
        </p:txBody>
      </p:sp>
      <p:pic>
        <p:nvPicPr>
          <p:cNvPr id="6" name="Image 5"/>
          <p:cNvPicPr>
            <a:picLocks noChangeAspect="1"/>
          </p:cNvPicPr>
          <p:nvPr/>
        </p:nvPicPr>
        <p:blipFill>
          <a:blip r:embed="rId2"/>
          <a:stretch>
            <a:fillRect/>
          </a:stretch>
        </p:blipFill>
        <p:spPr>
          <a:xfrm>
            <a:off x="751767" y="2239707"/>
            <a:ext cx="4438542" cy="3331865"/>
          </a:xfrm>
          <a:prstGeom prst="rect">
            <a:avLst/>
          </a:prstGeom>
        </p:spPr>
      </p:pic>
      <p:sp>
        <p:nvSpPr>
          <p:cNvPr id="7" name="ZoneTexte 6"/>
          <p:cNvSpPr txBox="1"/>
          <p:nvPr/>
        </p:nvSpPr>
        <p:spPr>
          <a:xfrm>
            <a:off x="5910349" y="2220434"/>
            <a:ext cx="2893639" cy="2893100"/>
          </a:xfrm>
          <a:prstGeom prst="rect">
            <a:avLst/>
          </a:prstGeom>
          <a:solidFill>
            <a:schemeClr val="accent1">
              <a:lumMod val="40000"/>
              <a:lumOff val="60000"/>
            </a:schemeClr>
          </a:solidFill>
        </p:spPr>
        <p:txBody>
          <a:bodyPr wrap="square" rtlCol="0">
            <a:spAutoFit/>
          </a:bodyPr>
          <a:lstStyle/>
          <a:p>
            <a:pPr algn="just">
              <a:spcAft>
                <a:spcPts val="0"/>
              </a:spcAft>
            </a:pPr>
            <a:r>
              <a:rPr lang="fr-FR" sz="1400" b="1" dirty="0">
                <a:latin typeface="Calibri" panose="020F0502020204030204" pitchFamily="34" charset="0"/>
                <a:ea typeface="Times New Roman" panose="02020603050405020304" pitchFamily="18" charset="0"/>
                <a:cs typeface="Times New Roman" panose="02020603050405020304" pitchFamily="18" charset="0"/>
              </a:rPr>
              <a:t>En 2020, deux projets sont portés par la CNSA  </a:t>
            </a:r>
            <a:r>
              <a:rPr lang="fr-FR" sz="1400" dirty="0">
                <a:latin typeface="Calibri" panose="020F0502020204030204" pitchFamily="34" charset="0"/>
                <a:ea typeface="Times New Roman" panose="02020603050405020304" pitchFamily="18" charset="0"/>
                <a:cs typeface="Times New Roman" panose="02020603050405020304" pitchFamily="18" charset="0"/>
              </a:rPr>
              <a:t>:</a:t>
            </a:r>
          </a:p>
          <a:p>
            <a:pPr marL="342900" lvl="0" indent="-342900" algn="just">
              <a:spcAft>
                <a:spcPts val="0"/>
              </a:spcAft>
              <a:buFont typeface="Arial" panose="020B0604020202020204" pitchFamily="34" charset="0"/>
              <a:buChar char="•"/>
            </a:pPr>
            <a:r>
              <a:rPr lang="fr-FR" sz="1400" b="1" dirty="0">
                <a:latin typeface="Calibri" panose="020F0502020204030204" pitchFamily="34" charset="0"/>
                <a:ea typeface="Times New Roman" panose="02020603050405020304" pitchFamily="18" charset="0"/>
                <a:cs typeface="Times New Roman" panose="02020603050405020304" pitchFamily="18" charset="0"/>
              </a:rPr>
              <a:t>Un guide sur les usages qualitatifs de nomenclatures SERAFIN-PH </a:t>
            </a:r>
            <a:r>
              <a:rPr lang="fr-FR" sz="1400" dirty="0">
                <a:latin typeface="Calibri" panose="020F0502020204030204" pitchFamily="34" charset="0"/>
                <a:ea typeface="Times New Roman" panose="02020603050405020304" pitchFamily="18" charset="0"/>
                <a:cs typeface="Times New Roman" panose="02020603050405020304" pitchFamily="18" charset="0"/>
              </a:rPr>
              <a:t>dont la parution est prévue au second semestre 2020 </a:t>
            </a:r>
          </a:p>
          <a:p>
            <a:pPr marL="285750" indent="-285750">
              <a:buFont typeface="Arial" panose="020B0604020202020204" pitchFamily="34" charset="0"/>
              <a:buChar char="•"/>
            </a:pPr>
            <a:r>
              <a:rPr lang="fr-FR" sz="1400" b="1" dirty="0">
                <a:latin typeface="Calibri" panose="020F0502020204030204" pitchFamily="34" charset="0"/>
                <a:ea typeface="Times New Roman" panose="02020603050405020304" pitchFamily="18" charset="0"/>
                <a:cs typeface="Times New Roman" panose="02020603050405020304" pitchFamily="18" charset="0"/>
              </a:rPr>
              <a:t>Un plan d’accompagnement des acteurs au projet SERAFIN-PH,</a:t>
            </a:r>
            <a:r>
              <a:rPr lang="fr-FR" sz="1400" dirty="0">
                <a:latin typeface="Calibri" panose="020F0502020204030204" pitchFamily="34" charset="0"/>
                <a:ea typeface="Times New Roman" panose="02020603050405020304" pitchFamily="18" charset="0"/>
                <a:cs typeface="Times New Roman" panose="02020603050405020304" pitchFamily="18" charset="0"/>
              </a:rPr>
              <a:t> qui comportera un volet d’informations relatives à la structuration et aux usages des nomenclatures</a:t>
            </a:r>
            <a:endParaRPr lang="fr-FR" sz="1400" dirty="0"/>
          </a:p>
        </p:txBody>
      </p:sp>
      <p:sp>
        <p:nvSpPr>
          <p:cNvPr id="10" name="ZoneTexte 9"/>
          <p:cNvSpPr txBox="1"/>
          <p:nvPr/>
        </p:nvSpPr>
        <p:spPr>
          <a:xfrm>
            <a:off x="853440" y="5719156"/>
            <a:ext cx="7866101" cy="954107"/>
          </a:xfrm>
          <a:prstGeom prst="rect">
            <a:avLst/>
          </a:prstGeom>
          <a:solidFill>
            <a:schemeClr val="bg1"/>
          </a:solidFill>
        </p:spPr>
        <p:txBody>
          <a:bodyPr wrap="square" rtlCol="0">
            <a:spAutoFit/>
          </a:bodyPr>
          <a:lstStyle/>
          <a:p>
            <a:r>
              <a:rPr lang="fr-FR" sz="1400" b="1" dirty="0"/>
              <a:t>Le réseau Uniopss - Uriopss à largement contribué au repérage de ces usages à travers les 13 journées d’études organisées en 2019. L’Uniopss se félicite de la création d’un plan d’accompagnement des acteurs au projet SERAFIN PH et sera attentive à son articulation avec l’ensemble des chantiers de la transformation de l’offre.</a:t>
            </a:r>
          </a:p>
        </p:txBody>
      </p:sp>
    </p:spTree>
    <p:extLst>
      <p:ext uri="{BB962C8B-B14F-4D97-AF65-F5344CB8AC3E}">
        <p14:creationId xmlns:p14="http://schemas.microsoft.com/office/powerpoint/2010/main" val="3625150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751767" y="1033905"/>
            <a:ext cx="7967775" cy="303780"/>
          </a:xfrm>
        </p:spPr>
        <p:txBody>
          <a:bodyPr>
            <a:noAutofit/>
          </a:bodyPr>
          <a:lstStyle/>
          <a:p>
            <a:pPr marL="0" lvl="0" indent="0">
              <a:buNone/>
            </a:pPr>
            <a:r>
              <a:rPr lang="fr-FR" sz="1800" b="1" u="sng" dirty="0">
                <a:solidFill>
                  <a:schemeClr val="tx2"/>
                </a:solidFill>
              </a:rPr>
              <a:t>1 – Point sur l’évolutions des différents chantiers </a:t>
            </a:r>
            <a:endParaRPr lang="fr-FR" sz="2000" b="1" u="sng" dirty="0">
              <a:solidFill>
                <a:schemeClr val="tx2"/>
              </a:solidFill>
            </a:endParaRPr>
          </a:p>
        </p:txBody>
      </p:sp>
      <p:sp>
        <p:nvSpPr>
          <p:cNvPr id="3" name="Titre 2"/>
          <p:cNvSpPr>
            <a:spLocks noGrp="1"/>
          </p:cNvSpPr>
          <p:nvPr>
            <p:ph type="ctrTitle"/>
          </p:nvPr>
        </p:nvSpPr>
        <p:spPr>
          <a:xfrm>
            <a:off x="531054" y="118801"/>
            <a:ext cx="8272934" cy="518422"/>
          </a:xfrm>
        </p:spPr>
        <p:txBody>
          <a:bodyPr/>
          <a:lstStyle/>
          <a:p>
            <a:r>
              <a:rPr lang="fr-FR" sz="2400" dirty="0"/>
              <a:t>La transformation de l’offre : entre interruption et accélération</a:t>
            </a:r>
          </a:p>
        </p:txBody>
      </p:sp>
      <p:sp>
        <p:nvSpPr>
          <p:cNvPr id="5" name="ZoneTexte 4"/>
          <p:cNvSpPr txBox="1"/>
          <p:nvPr/>
        </p:nvSpPr>
        <p:spPr>
          <a:xfrm>
            <a:off x="635389" y="1539893"/>
            <a:ext cx="7805142" cy="369332"/>
          </a:xfrm>
          <a:prstGeom prst="rect">
            <a:avLst/>
          </a:prstGeom>
          <a:noFill/>
        </p:spPr>
        <p:txBody>
          <a:bodyPr wrap="square" rtlCol="0">
            <a:spAutoFit/>
          </a:bodyPr>
          <a:lstStyle/>
          <a:p>
            <a:r>
              <a:rPr lang="fr-FR" b="1" dirty="0"/>
              <a:t>Accélération du « 360 » :  création des communautés « 360 gestion COVID »</a:t>
            </a:r>
            <a:endParaRPr lang="fr-FR" dirty="0">
              <a:effectLst/>
            </a:endParaRPr>
          </a:p>
        </p:txBody>
      </p:sp>
      <p:sp>
        <p:nvSpPr>
          <p:cNvPr id="4" name="ZoneTexte 3"/>
          <p:cNvSpPr txBox="1"/>
          <p:nvPr/>
        </p:nvSpPr>
        <p:spPr>
          <a:xfrm>
            <a:off x="751766" y="2111433"/>
            <a:ext cx="7967775" cy="4247317"/>
          </a:xfrm>
          <a:prstGeom prst="rect">
            <a:avLst/>
          </a:prstGeom>
          <a:solidFill>
            <a:schemeClr val="accent1">
              <a:lumMod val="20000"/>
              <a:lumOff val="80000"/>
            </a:schemeClr>
          </a:solidFill>
        </p:spPr>
        <p:txBody>
          <a:bodyPr wrap="square" rtlCol="0">
            <a:spAutoFit/>
          </a:bodyPr>
          <a:lstStyle/>
          <a:p>
            <a:r>
              <a:rPr lang="fr-FR" b="1" dirty="0">
                <a:solidFill>
                  <a:schemeClr val="accent1">
                    <a:lumMod val="75000"/>
                  </a:schemeClr>
                </a:solidFill>
              </a:rPr>
              <a:t>Deux enjeux de court terme: </a:t>
            </a:r>
          </a:p>
          <a:p>
            <a:endParaRPr lang="fr-FR" dirty="0"/>
          </a:p>
          <a:p>
            <a:pPr marL="342900" indent="-342900">
              <a:buFont typeface="Wingdings" panose="05000000000000000000" pitchFamily="2" charset="2"/>
              <a:buChar char="q"/>
            </a:pPr>
            <a:r>
              <a:rPr lang="fr-FR" b="1" dirty="0"/>
              <a:t>Accompagner les situations complexes liées ou aggravées par la crise sanitaire </a:t>
            </a:r>
            <a:r>
              <a:rPr lang="fr-FR" dirty="0"/>
              <a:t>: </a:t>
            </a:r>
          </a:p>
          <a:p>
            <a:r>
              <a:rPr lang="fr-FR" dirty="0"/>
              <a:t>-  personnes isolées et/ou sans solution d’accompagnement, </a:t>
            </a:r>
          </a:p>
          <a:p>
            <a:pPr marL="342900" indent="-342900">
              <a:buFontTx/>
              <a:buChar char="-"/>
            </a:pPr>
            <a:r>
              <a:rPr lang="fr-FR" dirty="0"/>
              <a:t>besoins d’intervention soutenus à domicile, </a:t>
            </a:r>
          </a:p>
          <a:p>
            <a:pPr marL="342900" indent="-342900">
              <a:buFontTx/>
              <a:buChar char="-"/>
            </a:pPr>
            <a:r>
              <a:rPr lang="fr-FR" dirty="0"/>
              <a:t>personnes en échec d’accès aux soins, </a:t>
            </a:r>
          </a:p>
          <a:p>
            <a:pPr marL="342900" indent="-342900">
              <a:buFontTx/>
              <a:buChar char="-"/>
            </a:pPr>
            <a:r>
              <a:rPr lang="fr-FR" dirty="0"/>
              <a:t>besoins renforcés de répit. </a:t>
            </a:r>
          </a:p>
          <a:p>
            <a:endParaRPr lang="fr-FR" dirty="0"/>
          </a:p>
          <a:p>
            <a:pPr marL="342900" indent="-342900">
              <a:buFont typeface="Wingdings" panose="05000000000000000000" pitchFamily="2" charset="2"/>
              <a:buChar char="q"/>
            </a:pPr>
            <a:r>
              <a:rPr lang="fr-FR" b="1" dirty="0"/>
              <a:t>Accompagner la stratégie de </a:t>
            </a:r>
            <a:r>
              <a:rPr lang="fr-FR" b="1" dirty="0" err="1"/>
              <a:t>déconfinement</a:t>
            </a:r>
            <a:r>
              <a:rPr lang="fr-FR" b="1" dirty="0"/>
              <a:t> </a:t>
            </a:r>
            <a:r>
              <a:rPr lang="fr-FR" dirty="0"/>
              <a:t>: </a:t>
            </a:r>
          </a:p>
          <a:p>
            <a:pPr marL="342900" indent="-342900">
              <a:buFontTx/>
              <a:buChar char="-"/>
            </a:pPr>
            <a:r>
              <a:rPr lang="fr-FR" dirty="0"/>
              <a:t>situations prolongées de confinement, </a:t>
            </a:r>
          </a:p>
          <a:p>
            <a:pPr marL="342900" indent="-342900">
              <a:buFontTx/>
              <a:buChar char="-"/>
            </a:pPr>
            <a:r>
              <a:rPr lang="fr-FR" dirty="0"/>
              <a:t>personnes infectées mises à l’isolement, </a:t>
            </a:r>
          </a:p>
          <a:p>
            <a:pPr marL="342900" indent="-342900">
              <a:buFontTx/>
              <a:buChar char="-"/>
            </a:pPr>
            <a:r>
              <a:rPr lang="fr-FR" dirty="0"/>
              <a:t>accroissement des besoins de répit, </a:t>
            </a:r>
          </a:p>
          <a:p>
            <a:pPr marL="342900" indent="-342900">
              <a:buFontTx/>
              <a:buChar char="-"/>
            </a:pPr>
            <a:r>
              <a:rPr lang="fr-FR" dirty="0"/>
              <a:t>accompagnement des situations complexes,</a:t>
            </a:r>
          </a:p>
          <a:p>
            <a:pPr marL="342900" indent="-342900">
              <a:buFontTx/>
              <a:buChar char="-"/>
            </a:pPr>
            <a:r>
              <a:rPr lang="fr-FR" dirty="0"/>
              <a:t> organisation de l’accès aux soins reportés pendant la crise). </a:t>
            </a:r>
          </a:p>
        </p:txBody>
      </p:sp>
    </p:spTree>
    <p:extLst>
      <p:ext uri="{BB962C8B-B14F-4D97-AF65-F5344CB8AC3E}">
        <p14:creationId xmlns:p14="http://schemas.microsoft.com/office/powerpoint/2010/main" val="3369777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751767" y="1033905"/>
            <a:ext cx="7967775" cy="303780"/>
          </a:xfrm>
        </p:spPr>
        <p:txBody>
          <a:bodyPr>
            <a:noAutofit/>
          </a:bodyPr>
          <a:lstStyle/>
          <a:p>
            <a:pPr marL="0" lvl="0" indent="0">
              <a:buNone/>
            </a:pPr>
            <a:r>
              <a:rPr lang="fr-FR" sz="1800" b="1" u="sng" dirty="0">
                <a:solidFill>
                  <a:schemeClr val="tx2"/>
                </a:solidFill>
              </a:rPr>
              <a:t>1 – Point sur l’évolutions des différents chantiers </a:t>
            </a:r>
            <a:endParaRPr lang="fr-FR" sz="2000" b="1" u="sng" dirty="0">
              <a:solidFill>
                <a:schemeClr val="tx2"/>
              </a:solidFill>
            </a:endParaRPr>
          </a:p>
        </p:txBody>
      </p:sp>
      <p:sp>
        <p:nvSpPr>
          <p:cNvPr id="3" name="Titre 2"/>
          <p:cNvSpPr>
            <a:spLocks noGrp="1"/>
          </p:cNvSpPr>
          <p:nvPr>
            <p:ph type="ctrTitle"/>
          </p:nvPr>
        </p:nvSpPr>
        <p:spPr>
          <a:xfrm>
            <a:off x="531054" y="118801"/>
            <a:ext cx="8272934" cy="518422"/>
          </a:xfrm>
        </p:spPr>
        <p:txBody>
          <a:bodyPr/>
          <a:lstStyle/>
          <a:p>
            <a:r>
              <a:rPr lang="fr-FR" sz="2400" dirty="0"/>
              <a:t>La transformation de l’offre : entre interruption et accélération</a:t>
            </a:r>
          </a:p>
        </p:txBody>
      </p:sp>
      <p:sp>
        <p:nvSpPr>
          <p:cNvPr id="5" name="ZoneTexte 4"/>
          <p:cNvSpPr txBox="1"/>
          <p:nvPr/>
        </p:nvSpPr>
        <p:spPr>
          <a:xfrm>
            <a:off x="751767" y="1463976"/>
            <a:ext cx="7805142" cy="369332"/>
          </a:xfrm>
          <a:prstGeom prst="rect">
            <a:avLst/>
          </a:prstGeom>
          <a:noFill/>
        </p:spPr>
        <p:txBody>
          <a:bodyPr wrap="square" rtlCol="0">
            <a:spAutoFit/>
          </a:bodyPr>
          <a:lstStyle/>
          <a:p>
            <a:r>
              <a:rPr lang="fr-FR" b="1"/>
              <a:t>Accélération du « 360 » :  création des communautés « 360 gestion COVID »</a:t>
            </a:r>
            <a:endParaRPr lang="fr-FR" dirty="0"/>
          </a:p>
        </p:txBody>
      </p:sp>
      <p:graphicFrame>
        <p:nvGraphicFramePr>
          <p:cNvPr id="6" name="Espace réservé du contenu 6"/>
          <p:cNvGraphicFramePr>
            <a:graphicFrameLocks/>
          </p:cNvGraphicFramePr>
          <p:nvPr>
            <p:extLst>
              <p:ext uri="{D42A27DB-BD31-4B8C-83A1-F6EECF244321}">
                <p14:modId xmlns:p14="http://schemas.microsoft.com/office/powerpoint/2010/main" val="2082825743"/>
              </p:ext>
            </p:extLst>
          </p:nvPr>
        </p:nvGraphicFramePr>
        <p:xfrm>
          <a:off x="822960" y="1828136"/>
          <a:ext cx="7896582" cy="36416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ZoneTexte 6"/>
          <p:cNvSpPr txBox="1"/>
          <p:nvPr/>
        </p:nvSpPr>
        <p:spPr>
          <a:xfrm>
            <a:off x="822960" y="5469774"/>
            <a:ext cx="8046721" cy="523220"/>
          </a:xfrm>
          <a:prstGeom prst="rect">
            <a:avLst/>
          </a:prstGeom>
          <a:noFill/>
        </p:spPr>
        <p:txBody>
          <a:bodyPr wrap="square" rtlCol="0">
            <a:spAutoFit/>
          </a:bodyPr>
          <a:lstStyle/>
          <a:p>
            <a:r>
              <a:rPr lang="fr-FR" sz="1400" b="1" dirty="0"/>
              <a:t>L’Uniopss a adressé, dès le 5 mai 2020, </a:t>
            </a:r>
            <a:r>
              <a:rPr lang="fr-FR" sz="1400" b="1" dirty="0">
                <a:hlinkClick r:id="rId7"/>
              </a:rPr>
              <a:t>une note </a:t>
            </a:r>
            <a:r>
              <a:rPr lang="fr-FR" sz="1400" b="1" dirty="0"/>
              <a:t>avec ses points d’attention au Secrétariat d’Etat en charge des personnes handicapées, à la DGCS et la CNSA</a:t>
            </a:r>
          </a:p>
        </p:txBody>
      </p:sp>
      <p:sp>
        <p:nvSpPr>
          <p:cNvPr id="8" name="ZoneTexte 7"/>
          <p:cNvSpPr txBox="1"/>
          <p:nvPr/>
        </p:nvSpPr>
        <p:spPr>
          <a:xfrm>
            <a:off x="822960" y="5960225"/>
            <a:ext cx="7896583" cy="523220"/>
          </a:xfrm>
          <a:prstGeom prst="rect">
            <a:avLst/>
          </a:prstGeom>
          <a:noFill/>
        </p:spPr>
        <p:txBody>
          <a:bodyPr wrap="square" rtlCol="0">
            <a:spAutoFit/>
          </a:bodyPr>
          <a:lstStyle/>
          <a:p>
            <a:r>
              <a:rPr lang="fr-FR" sz="1400" b="1" dirty="0"/>
              <a:t>A noter en parallèle, la création d’un numéro national unique pour accompagner les familles dans la scolarité de leur(s) enfant(s) handicapé(s) : 0805 805 110. </a:t>
            </a:r>
            <a:endParaRPr lang="fr-FR" sz="1400" dirty="0"/>
          </a:p>
        </p:txBody>
      </p:sp>
    </p:spTree>
    <p:extLst>
      <p:ext uri="{BB962C8B-B14F-4D97-AF65-F5344CB8AC3E}">
        <p14:creationId xmlns:p14="http://schemas.microsoft.com/office/powerpoint/2010/main" val="531088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751767" y="1033905"/>
            <a:ext cx="7967775" cy="303780"/>
          </a:xfrm>
        </p:spPr>
        <p:txBody>
          <a:bodyPr>
            <a:noAutofit/>
          </a:bodyPr>
          <a:lstStyle/>
          <a:p>
            <a:pPr marL="0" lvl="0" indent="0">
              <a:buNone/>
            </a:pPr>
            <a:r>
              <a:rPr lang="fr-FR" sz="1800" b="1" u="sng" dirty="0">
                <a:solidFill>
                  <a:schemeClr val="tx2"/>
                </a:solidFill>
              </a:rPr>
              <a:t>1 – Point sur l’évolutions des différents chantiers </a:t>
            </a:r>
            <a:endParaRPr lang="fr-FR" sz="2000" b="1" u="sng" dirty="0">
              <a:solidFill>
                <a:schemeClr val="tx2"/>
              </a:solidFill>
            </a:endParaRPr>
          </a:p>
        </p:txBody>
      </p:sp>
      <p:sp>
        <p:nvSpPr>
          <p:cNvPr id="3" name="Titre 2"/>
          <p:cNvSpPr>
            <a:spLocks noGrp="1"/>
          </p:cNvSpPr>
          <p:nvPr>
            <p:ph type="ctrTitle"/>
          </p:nvPr>
        </p:nvSpPr>
        <p:spPr>
          <a:xfrm>
            <a:off x="531054" y="118801"/>
            <a:ext cx="8272934" cy="518422"/>
          </a:xfrm>
        </p:spPr>
        <p:txBody>
          <a:bodyPr/>
          <a:lstStyle/>
          <a:p>
            <a:r>
              <a:rPr lang="fr-FR" sz="2400" dirty="0"/>
              <a:t>La transformation de l’offre : entre interruption et accélération</a:t>
            </a:r>
          </a:p>
        </p:txBody>
      </p:sp>
      <p:sp>
        <p:nvSpPr>
          <p:cNvPr id="5" name="ZoneTexte 4"/>
          <p:cNvSpPr txBox="1"/>
          <p:nvPr/>
        </p:nvSpPr>
        <p:spPr>
          <a:xfrm>
            <a:off x="751766" y="1463976"/>
            <a:ext cx="7967775" cy="646331"/>
          </a:xfrm>
          <a:prstGeom prst="rect">
            <a:avLst/>
          </a:prstGeom>
          <a:noFill/>
        </p:spPr>
        <p:txBody>
          <a:bodyPr wrap="square" rtlCol="0">
            <a:spAutoFit/>
          </a:bodyPr>
          <a:lstStyle/>
          <a:p>
            <a:r>
              <a:rPr lang="fr-FR" b="1" dirty="0"/>
              <a:t>Equipes mobiles d’appui à la scolarisation (EMAS) et pôles inclusifs d’accompagnement localisés (PIAL) : une difficile articulation</a:t>
            </a:r>
            <a:endParaRPr lang="fr-FR" dirty="0">
              <a:effectLst/>
            </a:endParaRPr>
          </a:p>
        </p:txBody>
      </p:sp>
      <p:sp>
        <p:nvSpPr>
          <p:cNvPr id="6" name="ZoneTexte 5"/>
          <p:cNvSpPr txBox="1"/>
          <p:nvPr/>
        </p:nvSpPr>
        <p:spPr>
          <a:xfrm>
            <a:off x="716594" y="2110307"/>
            <a:ext cx="7981028" cy="2779287"/>
          </a:xfrm>
          <a:prstGeom prst="rect">
            <a:avLst/>
          </a:prstGeom>
          <a:noFill/>
        </p:spPr>
        <p:txBody>
          <a:bodyPr wrap="square" rtlCol="0">
            <a:spAutoFit/>
          </a:bodyPr>
          <a:lstStyle/>
          <a:p>
            <a:pPr algn="just">
              <a:lnSpc>
                <a:spcPct val="107000"/>
              </a:lnSpc>
              <a:spcAft>
                <a:spcPts val="800"/>
              </a:spcAft>
            </a:pPr>
            <a:r>
              <a:rPr lang="fr-FR" sz="1400" dirty="0">
                <a:latin typeface="Calibri" panose="020F0502020204030204" pitchFamily="34" charset="0"/>
                <a:ea typeface="Calibri" panose="020F0502020204030204" pitchFamily="34" charset="0"/>
                <a:cs typeface="Times New Roman" panose="02020603050405020304" pitchFamily="18" charset="0"/>
              </a:rPr>
              <a:t>Au-delà, des difficultés liées à la période COVID 19 qui a engendré du retard dans les concertations pour rédiger en 2020 </a:t>
            </a:r>
            <a:r>
              <a:rPr lang="fr-FR" sz="1400" b="1" dirty="0">
                <a:latin typeface="Calibri" panose="020F0502020204030204" pitchFamily="34" charset="0"/>
                <a:ea typeface="Calibri" panose="020F0502020204030204" pitchFamily="34" charset="0"/>
                <a:cs typeface="Times New Roman" panose="02020603050405020304" pitchFamily="18" charset="0"/>
              </a:rPr>
              <a:t>le cahier des charges des équipes mobiles </a:t>
            </a:r>
            <a:r>
              <a:rPr lang="fr-FR" sz="1400" dirty="0">
                <a:latin typeface="Calibri" panose="020F0502020204030204" pitchFamily="34" charset="0"/>
                <a:ea typeface="Calibri" panose="020F0502020204030204" pitchFamily="34" charset="0"/>
                <a:cs typeface="Times New Roman" panose="02020603050405020304" pitchFamily="18" charset="0"/>
              </a:rPr>
              <a:t>avant leur généralisation à la rentrée 2020-2021, le réseau Uniopss a porté auprès de l’administration les points d’attention suivants : </a:t>
            </a:r>
          </a:p>
          <a:p>
            <a:pPr marL="342900" lvl="0" indent="-342900" algn="just">
              <a:spcAft>
                <a:spcPts val="0"/>
              </a:spcAft>
              <a:buFont typeface="Symbol" panose="05050102010706020507" pitchFamily="18" charset="2"/>
              <a:buChar char=""/>
            </a:pPr>
            <a:r>
              <a:rPr lang="fr-FR" sz="1400" dirty="0">
                <a:latin typeface="Calibri" panose="020F0502020204030204" pitchFamily="34" charset="0"/>
                <a:ea typeface="Times New Roman" panose="02020603050405020304" pitchFamily="18" charset="0"/>
                <a:cs typeface="Times New Roman" panose="02020603050405020304" pitchFamily="18" charset="0"/>
              </a:rPr>
              <a:t>Le périmètre du public cible, sera-t-il avec ou sans notification de la MDPH ?</a:t>
            </a:r>
          </a:p>
          <a:p>
            <a:pPr marL="342900" lvl="0" indent="-342900" algn="just">
              <a:spcAft>
                <a:spcPts val="0"/>
              </a:spcAft>
              <a:buFont typeface="Symbol" panose="05050102010706020507" pitchFamily="18" charset="2"/>
              <a:buChar char=""/>
            </a:pPr>
            <a:r>
              <a:rPr lang="fr-FR" sz="1400" dirty="0">
                <a:latin typeface="Calibri" panose="020F0502020204030204" pitchFamily="34" charset="0"/>
                <a:ea typeface="Times New Roman" panose="02020603050405020304" pitchFamily="18" charset="0"/>
                <a:cs typeface="Times New Roman" panose="02020603050405020304" pitchFamily="18" charset="0"/>
              </a:rPr>
              <a:t>Les responsables légaux doivent être consultés avant toute intervention auprès de l’enfant.</a:t>
            </a:r>
          </a:p>
          <a:p>
            <a:pPr marL="342900" lvl="0" indent="-342900" algn="just">
              <a:spcAft>
                <a:spcPts val="0"/>
              </a:spcAft>
              <a:buFont typeface="Symbol" panose="05050102010706020507" pitchFamily="18" charset="2"/>
              <a:buChar char=""/>
            </a:pPr>
            <a:r>
              <a:rPr lang="fr-FR" sz="1400" dirty="0">
                <a:latin typeface="Calibri" panose="020F0502020204030204" pitchFamily="34" charset="0"/>
                <a:ea typeface="Times New Roman" panose="02020603050405020304" pitchFamily="18" charset="0"/>
                <a:cs typeface="Times New Roman" panose="02020603050405020304" pitchFamily="18" charset="0"/>
              </a:rPr>
              <a:t>L’articulation avec les autres dispositifs doit être cohérent</a:t>
            </a:r>
          </a:p>
          <a:p>
            <a:pPr marL="342900" lvl="0" indent="-342900" algn="just">
              <a:spcAft>
                <a:spcPts val="0"/>
              </a:spcAft>
              <a:buFont typeface="Symbol" panose="05050102010706020507" pitchFamily="18" charset="2"/>
              <a:buChar char=""/>
            </a:pPr>
            <a:r>
              <a:rPr lang="fr-FR" sz="1400" dirty="0">
                <a:latin typeface="Calibri" panose="020F0502020204030204" pitchFamily="34" charset="0"/>
                <a:ea typeface="Times New Roman" panose="02020603050405020304" pitchFamily="18" charset="0"/>
                <a:cs typeface="Times New Roman" panose="02020603050405020304" pitchFamily="18" charset="0"/>
              </a:rPr>
              <a:t>Le point d’entrée : qui saisit et qui fait intervenir l’équipe mobile ?</a:t>
            </a:r>
          </a:p>
          <a:p>
            <a:pPr marL="342900" lvl="0" indent="-342900" algn="just">
              <a:spcAft>
                <a:spcPts val="0"/>
              </a:spcAft>
              <a:buFont typeface="Symbol" panose="05050102010706020507" pitchFamily="18" charset="2"/>
              <a:buChar char=""/>
            </a:pPr>
            <a:r>
              <a:rPr lang="fr-FR" sz="1400" dirty="0">
                <a:latin typeface="Calibri" panose="020F0502020204030204" pitchFamily="34" charset="0"/>
                <a:ea typeface="Times New Roman" panose="02020603050405020304" pitchFamily="18" charset="0"/>
                <a:cs typeface="Times New Roman" panose="02020603050405020304" pitchFamily="18" charset="0"/>
              </a:rPr>
              <a:t>La définition ou délimitation des prestations doit être prévue</a:t>
            </a:r>
          </a:p>
          <a:p>
            <a:pPr marL="342900" lvl="0" indent="-342900" algn="just">
              <a:spcAft>
                <a:spcPts val="0"/>
              </a:spcAft>
              <a:buFont typeface="Symbol" panose="05050102010706020507" pitchFamily="18" charset="2"/>
              <a:buChar char=""/>
            </a:pPr>
            <a:r>
              <a:rPr lang="fr-FR" sz="1400" dirty="0">
                <a:latin typeface="Calibri" panose="020F0502020204030204" pitchFamily="34" charset="0"/>
                <a:ea typeface="Times New Roman" panose="02020603050405020304" pitchFamily="18" charset="0"/>
                <a:cs typeface="Times New Roman" panose="02020603050405020304" pitchFamily="18" charset="0"/>
              </a:rPr>
              <a:t>Des délais de réponses aux AAC sont parfois trop restreints</a:t>
            </a:r>
          </a:p>
          <a:p>
            <a:pPr marL="342900" lvl="0" indent="-342900" algn="just">
              <a:spcAft>
                <a:spcPts val="0"/>
              </a:spcAft>
              <a:buFont typeface="Symbol" panose="05050102010706020507" pitchFamily="18" charset="2"/>
              <a:buChar char=""/>
            </a:pPr>
            <a:r>
              <a:rPr lang="fr-FR" sz="1400" dirty="0">
                <a:latin typeface="Calibri" panose="020F0502020204030204" pitchFamily="34" charset="0"/>
                <a:ea typeface="Times New Roman" panose="02020603050405020304" pitchFamily="18" charset="0"/>
                <a:cs typeface="Times New Roman" panose="02020603050405020304" pitchFamily="18" charset="0"/>
              </a:rPr>
              <a:t>Des confusions entre les EMAS et les équipes mobiles à la sécurité (EMS) sont constatées sur le terrain</a:t>
            </a:r>
          </a:p>
          <a:p>
            <a:pPr marL="342900" lvl="0" indent="-342900" algn="just">
              <a:spcAft>
                <a:spcPts val="0"/>
              </a:spcAft>
              <a:buFont typeface="Symbol" panose="05050102010706020507" pitchFamily="18" charset="2"/>
              <a:buChar char=""/>
            </a:pPr>
            <a:r>
              <a:rPr lang="fr-FR" sz="1400" dirty="0">
                <a:latin typeface="Calibri" panose="020F0502020204030204" pitchFamily="34" charset="0"/>
                <a:ea typeface="Times New Roman" panose="02020603050405020304" pitchFamily="18" charset="0"/>
                <a:cs typeface="Times New Roman" panose="02020603050405020304" pitchFamily="18" charset="0"/>
              </a:rPr>
              <a:t>La complémentarité avec la fonction-ressource des ESMS n’est pas claire</a:t>
            </a:r>
          </a:p>
          <a:p>
            <a:pPr algn="just"/>
            <a:r>
              <a:rPr lang="fr-FR" sz="1100" dirty="0"/>
              <a:t> </a:t>
            </a:r>
            <a:endParaRPr lang="fr-FR" sz="1100" dirty="0">
              <a:effectLst/>
            </a:endParaRPr>
          </a:p>
        </p:txBody>
      </p:sp>
      <p:sp>
        <p:nvSpPr>
          <p:cNvPr id="7" name="ZoneTexte 6"/>
          <p:cNvSpPr txBox="1"/>
          <p:nvPr/>
        </p:nvSpPr>
        <p:spPr>
          <a:xfrm>
            <a:off x="751766" y="4765320"/>
            <a:ext cx="8179724" cy="1169551"/>
          </a:xfrm>
          <a:prstGeom prst="rect">
            <a:avLst/>
          </a:prstGeom>
          <a:noFill/>
        </p:spPr>
        <p:txBody>
          <a:bodyPr wrap="square" rtlCol="0">
            <a:spAutoFit/>
          </a:bodyPr>
          <a:lstStyle/>
          <a:p>
            <a:r>
              <a:rPr lang="fr-FR" sz="1400" dirty="0"/>
              <a:t>En parallèle des équipes mobiles:  </a:t>
            </a:r>
            <a:r>
              <a:rPr lang="fr-FR" sz="1400" b="1" dirty="0"/>
              <a:t>« des pôles inclusifs d'accompagnement localisés […] associent des professionnels de santé et les gestionnaires des établissements et services médico-sociaux mentionnés aux 2° et 3° du I de l'article L. 312-1 du code de l'action sociale et des familles. (cf. l’article L351-3 alinéa 4 du code de l’éducation)</a:t>
            </a:r>
            <a:endParaRPr lang="fr-FR" sz="1400" dirty="0"/>
          </a:p>
          <a:p>
            <a:r>
              <a:rPr lang="fr-FR" sz="1400" b="1" dirty="0"/>
              <a:t> </a:t>
            </a:r>
            <a:endParaRPr lang="fr-FR" sz="1400" dirty="0">
              <a:effectLst/>
            </a:endParaRPr>
          </a:p>
        </p:txBody>
      </p:sp>
      <p:sp>
        <p:nvSpPr>
          <p:cNvPr id="8" name="ZoneTexte 7"/>
          <p:cNvSpPr txBox="1"/>
          <p:nvPr/>
        </p:nvSpPr>
        <p:spPr>
          <a:xfrm>
            <a:off x="751766" y="5662216"/>
            <a:ext cx="7967775" cy="954107"/>
          </a:xfrm>
          <a:prstGeom prst="rect">
            <a:avLst/>
          </a:prstGeom>
          <a:solidFill>
            <a:schemeClr val="accent1">
              <a:lumMod val="75000"/>
            </a:schemeClr>
          </a:solidFill>
        </p:spPr>
        <p:txBody>
          <a:bodyPr wrap="square" rtlCol="0">
            <a:spAutoFit/>
          </a:bodyPr>
          <a:lstStyle/>
          <a:p>
            <a:r>
              <a:rPr lang="fr-FR" sz="1400" b="1" dirty="0"/>
              <a:t>L’Uniopss constate un manque de clarté entre les missions des PIAL et des EMAS. L’Union rappelle que ces dispositifs doivent permettre une meilleure collaboration entre l’Education nationale et le secteur médicosocial afin que tous les élèves en situation de handicap puissent être accompagnés dans le respect de leurs droits à l’éducation.</a:t>
            </a:r>
            <a:endParaRPr lang="fr-FR" sz="1400" dirty="0">
              <a:effectLst/>
            </a:endParaRPr>
          </a:p>
        </p:txBody>
      </p:sp>
      <p:pic>
        <p:nvPicPr>
          <p:cNvPr id="9" name="Imag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9265" y="5088012"/>
            <a:ext cx="377329" cy="377329"/>
          </a:xfrm>
          <a:prstGeom prst="rect">
            <a:avLst/>
          </a:prstGeom>
        </p:spPr>
      </p:pic>
    </p:spTree>
    <p:extLst>
      <p:ext uri="{BB962C8B-B14F-4D97-AF65-F5344CB8AC3E}">
        <p14:creationId xmlns:p14="http://schemas.microsoft.com/office/powerpoint/2010/main" val="4105945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751767" y="1033905"/>
            <a:ext cx="7967775" cy="303780"/>
          </a:xfrm>
        </p:spPr>
        <p:txBody>
          <a:bodyPr>
            <a:noAutofit/>
          </a:bodyPr>
          <a:lstStyle/>
          <a:p>
            <a:pPr marL="0" lvl="0" indent="0">
              <a:buNone/>
            </a:pPr>
            <a:r>
              <a:rPr lang="fr-FR" sz="1800" b="1" u="sng" dirty="0">
                <a:solidFill>
                  <a:schemeClr val="tx2"/>
                </a:solidFill>
              </a:rPr>
              <a:t>1 – Point sur l’évolutions des différents chantiers </a:t>
            </a:r>
            <a:endParaRPr lang="fr-FR" sz="2000" b="1" u="sng" dirty="0">
              <a:solidFill>
                <a:schemeClr val="tx2"/>
              </a:solidFill>
            </a:endParaRPr>
          </a:p>
        </p:txBody>
      </p:sp>
      <p:sp>
        <p:nvSpPr>
          <p:cNvPr id="3" name="Titre 2"/>
          <p:cNvSpPr>
            <a:spLocks noGrp="1"/>
          </p:cNvSpPr>
          <p:nvPr>
            <p:ph type="ctrTitle"/>
          </p:nvPr>
        </p:nvSpPr>
        <p:spPr>
          <a:xfrm>
            <a:off x="531054" y="118801"/>
            <a:ext cx="8272934" cy="518422"/>
          </a:xfrm>
        </p:spPr>
        <p:txBody>
          <a:bodyPr/>
          <a:lstStyle/>
          <a:p>
            <a:r>
              <a:rPr lang="fr-FR" sz="2400" dirty="0"/>
              <a:t>La transformation de l’offre : entre interruption et accélération</a:t>
            </a:r>
          </a:p>
        </p:txBody>
      </p:sp>
      <p:sp>
        <p:nvSpPr>
          <p:cNvPr id="5" name="ZoneTexte 4"/>
          <p:cNvSpPr txBox="1"/>
          <p:nvPr/>
        </p:nvSpPr>
        <p:spPr>
          <a:xfrm>
            <a:off x="751767" y="1463976"/>
            <a:ext cx="7805142" cy="646331"/>
          </a:xfrm>
          <a:prstGeom prst="rect">
            <a:avLst/>
          </a:prstGeom>
          <a:noFill/>
        </p:spPr>
        <p:txBody>
          <a:bodyPr wrap="square" rtlCol="0">
            <a:spAutoFit/>
          </a:bodyPr>
          <a:lstStyle/>
          <a:p>
            <a:r>
              <a:rPr lang="fr-FR" b="1" dirty="0"/>
              <a:t>Des plans d’accompagnements globaux (PAG) … aux commissions d’affectation spécifique ?</a:t>
            </a:r>
            <a:endParaRPr lang="fr-FR" dirty="0">
              <a:effectLst/>
            </a:endParaRPr>
          </a:p>
        </p:txBody>
      </p:sp>
      <p:sp>
        <p:nvSpPr>
          <p:cNvPr id="4" name="ZoneTexte 3"/>
          <p:cNvSpPr txBox="1"/>
          <p:nvPr/>
        </p:nvSpPr>
        <p:spPr>
          <a:xfrm>
            <a:off x="856211" y="2269375"/>
            <a:ext cx="7947777" cy="2233688"/>
          </a:xfrm>
          <a:prstGeom prst="rect">
            <a:avLst/>
          </a:prstGeom>
          <a:noFill/>
        </p:spPr>
        <p:txBody>
          <a:bodyPr wrap="square" rtlCol="0">
            <a:spAutoFit/>
          </a:bodyPr>
          <a:lstStyle/>
          <a:p>
            <a:pPr algn="just">
              <a:lnSpc>
                <a:spcPct val="107000"/>
              </a:lnSpc>
              <a:spcAft>
                <a:spcPts val="800"/>
              </a:spcAft>
            </a:pPr>
            <a:r>
              <a:rPr lang="fr-FR" sz="1600" dirty="0">
                <a:latin typeface="Calibri" panose="020F0502020204030204" pitchFamily="34" charset="0"/>
                <a:ea typeface="Calibri" panose="020F0502020204030204" pitchFamily="34" charset="0"/>
                <a:cs typeface="Times New Roman" panose="02020603050405020304" pitchFamily="18" charset="0"/>
              </a:rPr>
              <a:t>Lors du 3e comité de suivi national du Grand service public de l’école inclusive qui s’est tenu en juin 2020,</a:t>
            </a:r>
            <a:r>
              <a:rPr lang="fr-FR" sz="1600" b="1" dirty="0">
                <a:latin typeface="Calibri" panose="020F0502020204030204" pitchFamily="34" charset="0"/>
                <a:ea typeface="Calibri" panose="020F0502020204030204" pitchFamily="34" charset="0"/>
                <a:cs typeface="Times New Roman" panose="02020603050405020304" pitchFamily="18" charset="0"/>
              </a:rPr>
              <a:t> </a:t>
            </a:r>
            <a:r>
              <a:rPr lang="fr-FR" sz="1600" dirty="0">
                <a:latin typeface="Calibri" panose="020F0502020204030204" pitchFamily="34" charset="0"/>
                <a:ea typeface="Calibri" panose="020F0502020204030204" pitchFamily="34" charset="0"/>
                <a:cs typeface="Times New Roman" panose="02020603050405020304" pitchFamily="18" charset="0"/>
              </a:rPr>
              <a:t>la DGESCO a annoncé la mise en place</a:t>
            </a:r>
            <a:r>
              <a:rPr lang="fr-FR" sz="1600" b="1" dirty="0">
                <a:latin typeface="Calibri" panose="020F0502020204030204" pitchFamily="34" charset="0"/>
                <a:ea typeface="Calibri" panose="020F0502020204030204" pitchFamily="34" charset="0"/>
                <a:cs typeface="Times New Roman" panose="02020603050405020304" pitchFamily="18" charset="0"/>
              </a:rPr>
              <a:t> d’une commission d’affectation spécifique</a:t>
            </a:r>
            <a:r>
              <a:rPr lang="fr-FR" sz="1600" dirty="0">
                <a:solidFill>
                  <a:srgbClr val="000000"/>
                </a:solidFill>
                <a:latin typeface="Arial" panose="020B0604020202020204" pitchFamily="34" charset="0"/>
                <a:ea typeface="Calibri" panose="020F0502020204030204" pitchFamily="34" charset="0"/>
                <a:cs typeface="Times New Roman" panose="02020603050405020304" pitchFamily="18" charset="0"/>
              </a:rPr>
              <a:t> </a:t>
            </a:r>
            <a:r>
              <a:rPr lang="fr-FR" sz="1600" dirty="0">
                <a:latin typeface="Calibri" panose="020F0502020204030204" pitchFamily="34" charset="0"/>
                <a:ea typeface="Calibri" panose="020F0502020204030204" pitchFamily="34" charset="0"/>
                <a:cs typeface="Times New Roman" panose="02020603050405020304" pitchFamily="18" charset="0"/>
              </a:rPr>
              <a:t> réunissant les acteurs de la scolarisation et leurs partenaires. Elle est mise en place dans chaque département</a:t>
            </a:r>
            <a:r>
              <a:rPr lang="fr-FR" sz="1600" b="1" dirty="0">
                <a:latin typeface="Calibri" panose="020F0502020204030204" pitchFamily="34" charset="0"/>
                <a:ea typeface="Calibri" panose="020F0502020204030204" pitchFamily="34" charset="0"/>
                <a:cs typeface="Times New Roman" panose="02020603050405020304" pitchFamily="18" charset="0"/>
              </a:rPr>
              <a:t> </a:t>
            </a:r>
            <a:r>
              <a:rPr lang="fr-FR" sz="1600" dirty="0">
                <a:latin typeface="Calibri" panose="020F0502020204030204" pitchFamily="34" charset="0"/>
                <a:ea typeface="Calibri" panose="020F0502020204030204" pitchFamily="34" charset="0"/>
                <a:cs typeface="Times New Roman" panose="02020603050405020304" pitchFamily="18" charset="0"/>
              </a:rPr>
              <a:t>pour les raisons suivantes :</a:t>
            </a:r>
          </a:p>
          <a:p>
            <a:pPr marL="342900" lvl="0" indent="-342900" algn="just">
              <a:buFont typeface="Symbol" panose="05050102010706020507" pitchFamily="18" charset="2"/>
              <a:buChar char=""/>
            </a:pPr>
            <a:r>
              <a:rPr lang="fr-FR" sz="1600" b="1" dirty="0"/>
              <a:t>Repérer les enfants et adolescents sans solution</a:t>
            </a:r>
          </a:p>
          <a:p>
            <a:pPr marL="342900" lvl="0" indent="-342900" algn="just">
              <a:buFont typeface="Symbol" panose="05050102010706020507" pitchFamily="18" charset="2"/>
              <a:buChar char=""/>
            </a:pPr>
            <a:r>
              <a:rPr lang="fr-FR" sz="1600" b="1" dirty="0"/>
              <a:t>Proposer à la famille une solution de scolarisation partenariale au plus près des besoins éducatifs particuliers de leur enfant</a:t>
            </a:r>
          </a:p>
          <a:p>
            <a:pPr marL="342900" lvl="0" indent="-342900" algn="just">
              <a:buFont typeface="Symbol" panose="05050102010706020507" pitchFamily="18" charset="2"/>
              <a:buChar char=""/>
            </a:pPr>
            <a:r>
              <a:rPr lang="fr-FR" sz="1600" b="1" dirty="0"/>
              <a:t>Simplification de l’accès aux droits </a:t>
            </a:r>
          </a:p>
        </p:txBody>
      </p:sp>
      <p:sp>
        <p:nvSpPr>
          <p:cNvPr id="6" name="ZoneTexte 5"/>
          <p:cNvSpPr txBox="1"/>
          <p:nvPr/>
        </p:nvSpPr>
        <p:spPr>
          <a:xfrm>
            <a:off x="856211" y="5115280"/>
            <a:ext cx="8008737" cy="830997"/>
          </a:xfrm>
          <a:prstGeom prst="rect">
            <a:avLst/>
          </a:prstGeom>
          <a:solidFill>
            <a:schemeClr val="accent1">
              <a:lumMod val="40000"/>
              <a:lumOff val="60000"/>
            </a:schemeClr>
          </a:solidFill>
        </p:spPr>
        <p:txBody>
          <a:bodyPr wrap="square" rtlCol="0">
            <a:spAutoFit/>
          </a:bodyPr>
          <a:lstStyle/>
          <a:p>
            <a:r>
              <a:rPr lang="fr-FR" sz="1600" b="1" dirty="0"/>
              <a:t>Cette nouvelle commission a été présenté comme un filet de secours supplémentaire mais l’Uniopss restera vigilante à ce qu'elle ne se substitue pas aux PAG issue de la démarche une réponse accompagnée pour tous, beaucoup plus codifiés.</a:t>
            </a:r>
            <a:endParaRPr lang="fr-FR" sz="1600" dirty="0"/>
          </a:p>
        </p:txBody>
      </p:sp>
    </p:spTree>
    <p:extLst>
      <p:ext uri="{BB962C8B-B14F-4D97-AF65-F5344CB8AC3E}">
        <p14:creationId xmlns:p14="http://schemas.microsoft.com/office/powerpoint/2010/main" val="2692099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751767" y="1033905"/>
            <a:ext cx="7967775" cy="303780"/>
          </a:xfrm>
        </p:spPr>
        <p:txBody>
          <a:bodyPr>
            <a:noAutofit/>
          </a:bodyPr>
          <a:lstStyle/>
          <a:p>
            <a:pPr marL="0" lvl="0" indent="0">
              <a:buNone/>
            </a:pPr>
            <a:r>
              <a:rPr lang="fr-FR" sz="1800" b="1" u="sng" dirty="0">
                <a:solidFill>
                  <a:schemeClr val="tx2"/>
                </a:solidFill>
              </a:rPr>
              <a:t>1 – Point sur l’évolutions des différents chantiers </a:t>
            </a:r>
            <a:endParaRPr lang="fr-FR" sz="2000" b="1" u="sng" dirty="0">
              <a:solidFill>
                <a:schemeClr val="tx2"/>
              </a:solidFill>
            </a:endParaRPr>
          </a:p>
        </p:txBody>
      </p:sp>
      <p:sp>
        <p:nvSpPr>
          <p:cNvPr id="3" name="Titre 2"/>
          <p:cNvSpPr>
            <a:spLocks noGrp="1"/>
          </p:cNvSpPr>
          <p:nvPr>
            <p:ph type="ctrTitle"/>
          </p:nvPr>
        </p:nvSpPr>
        <p:spPr>
          <a:xfrm>
            <a:off x="531054" y="118801"/>
            <a:ext cx="8272934" cy="518422"/>
          </a:xfrm>
        </p:spPr>
        <p:txBody>
          <a:bodyPr/>
          <a:lstStyle/>
          <a:p>
            <a:r>
              <a:rPr lang="fr-FR" sz="2400" dirty="0"/>
              <a:t>La transformation de l’offre : entre interruption et accélération</a:t>
            </a:r>
          </a:p>
        </p:txBody>
      </p:sp>
      <p:sp>
        <p:nvSpPr>
          <p:cNvPr id="5" name="ZoneTexte 4"/>
          <p:cNvSpPr txBox="1"/>
          <p:nvPr/>
        </p:nvSpPr>
        <p:spPr>
          <a:xfrm>
            <a:off x="751767" y="1463976"/>
            <a:ext cx="7805142" cy="646331"/>
          </a:xfrm>
          <a:prstGeom prst="rect">
            <a:avLst/>
          </a:prstGeom>
          <a:noFill/>
        </p:spPr>
        <p:txBody>
          <a:bodyPr wrap="square" rtlCol="0">
            <a:spAutoFit/>
          </a:bodyPr>
          <a:lstStyle/>
          <a:p>
            <a:r>
              <a:rPr lang="fr-FR" b="1" dirty="0"/>
              <a:t>Extension du fonctionnement en dispositif intégré : le secteur dans l’attente du projet décret</a:t>
            </a:r>
            <a:endParaRPr lang="fr-FR" dirty="0">
              <a:effectLst/>
            </a:endParaRPr>
          </a:p>
        </p:txBody>
      </p:sp>
      <p:sp>
        <p:nvSpPr>
          <p:cNvPr id="4" name="ZoneTexte 3"/>
          <p:cNvSpPr txBox="1"/>
          <p:nvPr/>
        </p:nvSpPr>
        <p:spPr>
          <a:xfrm>
            <a:off x="751768" y="2236124"/>
            <a:ext cx="3803608" cy="1171731"/>
          </a:xfrm>
          <a:prstGeom prst="rect">
            <a:avLst/>
          </a:prstGeom>
          <a:solidFill>
            <a:schemeClr val="accent1">
              <a:lumMod val="20000"/>
              <a:lumOff val="80000"/>
            </a:schemeClr>
          </a:solidFill>
        </p:spPr>
        <p:txBody>
          <a:bodyPr wrap="square" rtlCol="0">
            <a:spAutoFit/>
          </a:bodyPr>
          <a:lstStyle/>
          <a:p>
            <a:pPr lvl="0" algn="just">
              <a:lnSpc>
                <a:spcPct val="150000"/>
              </a:lnSpc>
              <a:buClr>
                <a:srgbClr val="ED7D31"/>
              </a:buClr>
            </a:pPr>
            <a:r>
              <a:rPr lang="fr-FR" sz="1200" dirty="0">
                <a:solidFill>
                  <a:prstClr val="black"/>
                </a:solidFill>
              </a:rPr>
              <a:t>L’article 31 de la loi pour une Ecole de la confiance prévoit l’extension du fonctionnement en dispositif intégré des ITEP et des SESSAD à l’ensemble des ESMS accompagnant des enfants et des adolescents en situation de handicap. </a:t>
            </a:r>
          </a:p>
        </p:txBody>
      </p:sp>
      <p:sp>
        <p:nvSpPr>
          <p:cNvPr id="6" name="ZoneTexte 5"/>
          <p:cNvSpPr txBox="1"/>
          <p:nvPr/>
        </p:nvSpPr>
        <p:spPr>
          <a:xfrm>
            <a:off x="751767" y="3325091"/>
            <a:ext cx="3803608" cy="2779864"/>
          </a:xfrm>
          <a:prstGeom prst="rect">
            <a:avLst/>
          </a:prstGeom>
          <a:noFill/>
        </p:spPr>
        <p:txBody>
          <a:bodyPr wrap="square" rtlCol="0">
            <a:spAutoFit/>
          </a:bodyPr>
          <a:lstStyle/>
          <a:p>
            <a:pPr marL="342900" lvl="0" indent="-342900">
              <a:lnSpc>
                <a:spcPct val="90000"/>
              </a:lnSpc>
              <a:spcAft>
                <a:spcPts val="0"/>
              </a:spcAft>
              <a:buFont typeface="Tw Cen MT" panose="020B0602020104020603" pitchFamily="34" charset="0"/>
              <a:buChar char=" "/>
              <a:tabLst>
                <a:tab pos="457200" algn="l"/>
              </a:tabLst>
            </a:pPr>
            <a:endParaRPr lang="fr-FR" sz="1200"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90000"/>
              </a:lnSpc>
              <a:spcAft>
                <a:spcPts val="0"/>
              </a:spcAft>
              <a:buFont typeface="Tw Cen MT" panose="020B0602020104020603" pitchFamily="34" charset="0"/>
              <a:buChar char=" "/>
              <a:tabLst>
                <a:tab pos="457200" algn="l"/>
              </a:tabLst>
            </a:pPr>
            <a:r>
              <a:rPr lang="fr-FR" sz="1200" b="1" dirty="0">
                <a:ea typeface="Calibri" panose="020F0502020204030204" pitchFamily="34" charset="0"/>
                <a:cs typeface="Times New Roman" panose="02020603050405020304" pitchFamily="18" charset="0"/>
              </a:rPr>
              <a:t>Ce qui veut dire concrètement que</a:t>
            </a:r>
            <a:r>
              <a:rPr lang="fr-FR" sz="1200" dirty="0">
                <a:ea typeface="Calibri" panose="020F0502020204030204" pitchFamily="34" charset="0"/>
                <a:cs typeface="Times New Roman" panose="02020603050405020304" pitchFamily="18" charset="0"/>
              </a:rPr>
              <a:t> :</a:t>
            </a:r>
            <a:endParaRPr lang="fr-FR" sz="1200" dirty="0"/>
          </a:p>
          <a:p>
            <a:pPr marL="342900" lvl="0" indent="-342900">
              <a:lnSpc>
                <a:spcPct val="90000"/>
              </a:lnSpc>
              <a:spcAft>
                <a:spcPts val="0"/>
              </a:spcAft>
              <a:buFont typeface="Tw Cen MT" panose="020B0602020104020603" pitchFamily="34" charset="0"/>
              <a:buChar char=" "/>
              <a:tabLst>
                <a:tab pos="457200" algn="l"/>
              </a:tabLst>
            </a:pPr>
            <a:r>
              <a:rPr lang="fr-FR" sz="1200" dirty="0">
                <a:solidFill>
                  <a:srgbClr val="9CBEBD"/>
                </a:solidFill>
                <a:ea typeface="Times New Roman" panose="02020603050405020304" pitchFamily="18" charset="0"/>
              </a:rPr>
              <a:t> </a:t>
            </a:r>
            <a:endParaRPr lang="fr-FR" sz="1200" dirty="0"/>
          </a:p>
          <a:p>
            <a:pPr marL="342900" lvl="0" indent="-342900" algn="just">
              <a:lnSpc>
                <a:spcPct val="107000"/>
              </a:lnSpc>
              <a:spcAft>
                <a:spcPts val="800"/>
              </a:spcAft>
              <a:buFont typeface="Symbol" panose="05050102010706020507" pitchFamily="18" charset="2"/>
              <a:buChar char=""/>
              <a:tabLst>
                <a:tab pos="457200" algn="l"/>
              </a:tabLst>
            </a:pPr>
            <a:r>
              <a:rPr lang="fr-FR" sz="1200" dirty="0">
                <a:ea typeface="Calibri" panose="020F0502020204030204" pitchFamily="34" charset="0"/>
                <a:cs typeface="Times New Roman" panose="02020603050405020304" pitchFamily="18" charset="0"/>
              </a:rPr>
              <a:t>L’article L312-7-1 du CASF est </a:t>
            </a:r>
            <a:r>
              <a:rPr lang="fr-FR" sz="1200" dirty="0" err="1">
                <a:ea typeface="Calibri" panose="020F0502020204030204" pitchFamily="34" charset="0"/>
                <a:cs typeface="Times New Roman" panose="02020603050405020304" pitchFamily="18" charset="0"/>
              </a:rPr>
              <a:t>recodifié</a:t>
            </a:r>
            <a:r>
              <a:rPr lang="fr-FR" sz="1200" dirty="0">
                <a:ea typeface="Calibri" panose="020F0502020204030204" pitchFamily="34" charset="0"/>
                <a:cs typeface="Times New Roman" panose="02020603050405020304" pitchFamily="18" charset="0"/>
              </a:rPr>
              <a:t> par l’article 31 pour une Ecole de la Confiance</a:t>
            </a:r>
          </a:p>
          <a:p>
            <a:pPr marL="342900" lvl="0" indent="-342900" algn="just">
              <a:lnSpc>
                <a:spcPct val="107000"/>
              </a:lnSpc>
              <a:spcAft>
                <a:spcPts val="800"/>
              </a:spcAft>
              <a:buFont typeface="Symbol" panose="05050102010706020507" pitchFamily="18" charset="2"/>
              <a:buChar char=""/>
              <a:tabLst>
                <a:tab pos="457200" algn="l"/>
              </a:tabLst>
            </a:pPr>
            <a:r>
              <a:rPr lang="fr-FR" sz="1200" dirty="0">
                <a:ea typeface="Calibri" panose="020F0502020204030204" pitchFamily="34" charset="0"/>
                <a:cs typeface="Times New Roman" panose="02020603050405020304" pitchFamily="18" charset="0"/>
              </a:rPr>
              <a:t>Il n’y a plus de référence à l’obligation de signer une convention-cadre</a:t>
            </a:r>
          </a:p>
          <a:p>
            <a:pPr marL="342900" lvl="0" indent="-342900" algn="just">
              <a:lnSpc>
                <a:spcPct val="107000"/>
              </a:lnSpc>
              <a:spcAft>
                <a:spcPts val="800"/>
              </a:spcAft>
              <a:buFont typeface="Symbol" panose="05050102010706020507" pitchFamily="18" charset="2"/>
              <a:buChar char=""/>
              <a:tabLst>
                <a:tab pos="457200" algn="l"/>
              </a:tabLst>
            </a:pPr>
            <a:r>
              <a:rPr lang="fr-FR" sz="1200" dirty="0">
                <a:ea typeface="Calibri" panose="020F0502020204030204" pitchFamily="34" charset="0"/>
                <a:cs typeface="Times New Roman" panose="02020603050405020304" pitchFamily="18" charset="0"/>
              </a:rPr>
              <a:t>Il n’y a plus de cahier des charges </a:t>
            </a:r>
          </a:p>
          <a:p>
            <a:pPr marL="342900" lvl="0" indent="-342900" algn="just">
              <a:lnSpc>
                <a:spcPct val="107000"/>
              </a:lnSpc>
              <a:spcAft>
                <a:spcPts val="800"/>
              </a:spcAft>
              <a:buFont typeface="Symbol" panose="05050102010706020507" pitchFamily="18" charset="2"/>
              <a:buChar char=""/>
              <a:tabLst>
                <a:tab pos="457200" algn="l"/>
              </a:tabLst>
            </a:pPr>
            <a:r>
              <a:rPr lang="fr-FR" sz="1200" dirty="0">
                <a:ea typeface="Calibri" panose="020F0502020204030204" pitchFamily="34" charset="0"/>
                <a:cs typeface="Times New Roman" panose="02020603050405020304" pitchFamily="18" charset="0"/>
              </a:rPr>
              <a:t>En cas de « dispositif partenarial », une convention sera adossée au CPOM</a:t>
            </a:r>
          </a:p>
          <a:p>
            <a:pPr marL="342900" lvl="0" indent="-342900" algn="just">
              <a:lnSpc>
                <a:spcPct val="107000"/>
              </a:lnSpc>
              <a:spcAft>
                <a:spcPts val="800"/>
              </a:spcAft>
              <a:buFont typeface="Symbol" panose="05050102010706020507" pitchFamily="18" charset="2"/>
              <a:buChar char=""/>
              <a:tabLst>
                <a:tab pos="457200" algn="l"/>
              </a:tabLst>
            </a:pPr>
            <a:r>
              <a:rPr lang="fr-FR" sz="1200" dirty="0">
                <a:ea typeface="Calibri" panose="020F0502020204030204" pitchFamily="34" charset="0"/>
                <a:cs typeface="Times New Roman" panose="02020603050405020304" pitchFamily="18" charset="0"/>
              </a:rPr>
              <a:t>Les modalités d’application seront déterminées dans un nouveau décret</a:t>
            </a:r>
          </a:p>
        </p:txBody>
      </p:sp>
      <p:sp>
        <p:nvSpPr>
          <p:cNvPr id="7" name="ZoneTexte 6"/>
          <p:cNvSpPr txBox="1"/>
          <p:nvPr/>
        </p:nvSpPr>
        <p:spPr>
          <a:xfrm>
            <a:off x="4847130" y="1945495"/>
            <a:ext cx="3956858" cy="3970318"/>
          </a:xfrm>
          <a:prstGeom prst="rect">
            <a:avLst/>
          </a:prstGeom>
          <a:solidFill>
            <a:schemeClr val="tx2">
              <a:lumMod val="20000"/>
              <a:lumOff val="80000"/>
            </a:schemeClr>
          </a:solidFill>
        </p:spPr>
        <p:txBody>
          <a:bodyPr wrap="square" rtlCol="0">
            <a:spAutoFit/>
          </a:bodyPr>
          <a:lstStyle/>
          <a:p>
            <a:pPr algn="just">
              <a:spcAft>
                <a:spcPts val="0"/>
              </a:spcAft>
            </a:pPr>
            <a:r>
              <a:rPr lang="fr-FR" sz="1200" b="1" dirty="0">
                <a:latin typeface="Calibri" panose="020F0502020204030204" pitchFamily="34" charset="0"/>
                <a:ea typeface="Times New Roman" panose="02020603050405020304" pitchFamily="18" charset="0"/>
                <a:cs typeface="Times New Roman" panose="02020603050405020304" pitchFamily="18" charset="0"/>
              </a:rPr>
              <a:t>Des points de vigilance et des recommandations </a:t>
            </a:r>
            <a:r>
              <a:rPr lang="fr-FR" sz="1200" dirty="0">
                <a:latin typeface="Calibri" panose="020F0502020204030204" pitchFamily="34" charset="0"/>
                <a:ea typeface="Times New Roman" panose="02020603050405020304" pitchFamily="18" charset="0"/>
                <a:cs typeface="Times New Roman" panose="02020603050405020304" pitchFamily="18" charset="0"/>
              </a:rPr>
              <a:t> :</a:t>
            </a:r>
          </a:p>
          <a:p>
            <a:pPr algn="just">
              <a:spcAft>
                <a:spcPts val="0"/>
              </a:spcAft>
            </a:pPr>
            <a:r>
              <a:rPr lang="fr-FR" sz="1200" dirty="0">
                <a:latin typeface="Calibri" panose="020F0502020204030204" pitchFamily="34" charset="0"/>
                <a:ea typeface="Times New Roman" panose="02020603050405020304" pitchFamily="18" charset="0"/>
                <a:cs typeface="Times New Roman" panose="02020603050405020304" pitchFamily="18" charset="0"/>
              </a:rPr>
              <a:t> </a:t>
            </a:r>
          </a:p>
          <a:p>
            <a:pPr marL="342900" lvl="0" indent="-342900" algn="just">
              <a:spcAft>
                <a:spcPts val="0"/>
              </a:spcAft>
              <a:buFont typeface="Symbol" panose="05050102010706020507" pitchFamily="18" charset="2"/>
              <a:buChar char=""/>
            </a:pPr>
            <a:r>
              <a:rPr lang="fr-FR" sz="1200" dirty="0">
                <a:latin typeface="Calibri" panose="020F0502020204030204" pitchFamily="34" charset="0"/>
                <a:ea typeface="Times New Roman" panose="02020603050405020304" pitchFamily="18" charset="0"/>
                <a:cs typeface="Times New Roman" panose="02020603050405020304" pitchFamily="18" charset="0"/>
              </a:rPr>
              <a:t>Le fonctionnement en dispositif ne peut pas s’appréhender seulement à l’aune de la dimension « scolaire »</a:t>
            </a:r>
          </a:p>
          <a:p>
            <a:pPr marL="342900" lvl="0" indent="-342900" algn="just">
              <a:spcAft>
                <a:spcPts val="0"/>
              </a:spcAft>
              <a:buFont typeface="Symbol" panose="05050102010706020507" pitchFamily="18" charset="2"/>
              <a:buChar char=""/>
            </a:pPr>
            <a:r>
              <a:rPr lang="fr-FR" sz="1200" dirty="0">
                <a:latin typeface="Calibri" panose="020F0502020204030204" pitchFamily="34" charset="0"/>
                <a:ea typeface="Times New Roman" panose="02020603050405020304" pitchFamily="18" charset="0"/>
                <a:cs typeface="Times New Roman" panose="02020603050405020304" pitchFamily="18" charset="0"/>
              </a:rPr>
              <a:t>Le référent de parcours ne fait toujours pas l’objet de définition</a:t>
            </a:r>
          </a:p>
          <a:p>
            <a:pPr marL="342900" lvl="0" indent="-342900" algn="just">
              <a:spcAft>
                <a:spcPts val="0"/>
              </a:spcAft>
              <a:buFont typeface="Symbol" panose="05050102010706020507" pitchFamily="18" charset="2"/>
              <a:buChar char=""/>
            </a:pPr>
            <a:r>
              <a:rPr lang="fr-FR" sz="1200" dirty="0">
                <a:latin typeface="Calibri" panose="020F0502020204030204" pitchFamily="34" charset="0"/>
                <a:ea typeface="Times New Roman" panose="02020603050405020304" pitchFamily="18" charset="0"/>
                <a:cs typeface="Times New Roman" panose="02020603050405020304" pitchFamily="18" charset="0"/>
              </a:rPr>
              <a:t>La pédopsychiatrie doit être un acteur incontournable</a:t>
            </a:r>
          </a:p>
          <a:p>
            <a:pPr marL="342900" lvl="0" indent="-342900" algn="just">
              <a:spcAft>
                <a:spcPts val="0"/>
              </a:spcAft>
              <a:buFont typeface="Symbol" panose="05050102010706020507" pitchFamily="18" charset="2"/>
              <a:buChar char=""/>
            </a:pPr>
            <a:r>
              <a:rPr lang="fr-FR" sz="1200" dirty="0">
                <a:latin typeface="Calibri" panose="020F0502020204030204" pitchFamily="34" charset="0"/>
                <a:ea typeface="Times New Roman" panose="02020603050405020304" pitchFamily="18" charset="0"/>
                <a:cs typeface="Times New Roman" panose="02020603050405020304" pitchFamily="18" charset="0"/>
              </a:rPr>
              <a:t>Prévoir la possibilité pour les ESMS qui n’auraient pas d’internat de fonctionner en dispositif</a:t>
            </a:r>
          </a:p>
          <a:p>
            <a:pPr marL="342900" lvl="0" indent="-342900" algn="just">
              <a:spcAft>
                <a:spcPts val="0"/>
              </a:spcAft>
              <a:buFont typeface="Symbol" panose="05050102010706020507" pitchFamily="18" charset="2"/>
              <a:buChar char=""/>
            </a:pPr>
            <a:r>
              <a:rPr lang="fr-FR" sz="1200" dirty="0">
                <a:latin typeface="Calibri" panose="020F0502020204030204" pitchFamily="34" charset="0"/>
                <a:ea typeface="Times New Roman" panose="02020603050405020304" pitchFamily="18" charset="0"/>
                <a:cs typeface="Times New Roman" panose="02020603050405020304" pitchFamily="18" charset="0"/>
              </a:rPr>
              <a:t>Prévoir une communication nationale sur l’intérêt de telles transformations à l’ensemble des parties prenantes.</a:t>
            </a:r>
          </a:p>
          <a:p>
            <a:pPr marL="342900" lvl="0" indent="-342900" algn="just">
              <a:spcAft>
                <a:spcPts val="0"/>
              </a:spcAft>
              <a:buFont typeface="Symbol" panose="05050102010706020507" pitchFamily="18" charset="2"/>
              <a:buChar char=""/>
            </a:pPr>
            <a:r>
              <a:rPr lang="fr-FR" sz="1200" dirty="0">
                <a:latin typeface="Calibri" panose="020F0502020204030204" pitchFamily="34" charset="0"/>
                <a:ea typeface="Times New Roman" panose="02020603050405020304" pitchFamily="18" charset="0"/>
                <a:cs typeface="Times New Roman" panose="02020603050405020304" pitchFamily="18" charset="0"/>
              </a:rPr>
              <a:t>Prévoir un calendrier qui prend en compte les réalités de gestion d’un ESMS dans sa transition en fonctionnement en dispositif : conduite du changement, gestion des emplois et transformations des postes…</a:t>
            </a:r>
          </a:p>
          <a:p>
            <a:pPr marL="342900" lvl="0" indent="-342900" algn="just">
              <a:spcAft>
                <a:spcPts val="0"/>
              </a:spcAft>
              <a:buFont typeface="Symbol" panose="05050102010706020507" pitchFamily="18" charset="2"/>
              <a:buChar char=""/>
            </a:pPr>
            <a:r>
              <a:rPr lang="fr-FR" sz="1200" dirty="0">
                <a:latin typeface="Calibri" panose="020F0502020204030204" pitchFamily="34" charset="0"/>
                <a:ea typeface="Times New Roman" panose="02020603050405020304" pitchFamily="18" charset="0"/>
                <a:cs typeface="Times New Roman" panose="02020603050405020304" pitchFamily="18" charset="0"/>
              </a:rPr>
              <a:t>Prévoir un numéro de FINESS unique car la séparation administrative entre établissement et services est encore prégnante</a:t>
            </a:r>
          </a:p>
        </p:txBody>
      </p:sp>
      <p:sp>
        <p:nvSpPr>
          <p:cNvPr id="8" name="ZoneTexte 7"/>
          <p:cNvSpPr txBox="1"/>
          <p:nvPr/>
        </p:nvSpPr>
        <p:spPr>
          <a:xfrm>
            <a:off x="879566" y="6109855"/>
            <a:ext cx="8098179" cy="461665"/>
          </a:xfrm>
          <a:prstGeom prst="rect">
            <a:avLst/>
          </a:prstGeom>
          <a:solidFill>
            <a:schemeClr val="accent1">
              <a:lumMod val="75000"/>
            </a:schemeClr>
          </a:solidFill>
        </p:spPr>
        <p:txBody>
          <a:bodyPr wrap="square" rtlCol="0">
            <a:spAutoFit/>
          </a:bodyPr>
          <a:lstStyle/>
          <a:p>
            <a:pPr algn="just">
              <a:spcAft>
                <a:spcPts val="0"/>
              </a:spcAft>
            </a:pPr>
            <a:r>
              <a:rPr lang="fr-FR" sz="1200" dirty="0">
                <a:latin typeface="Calibri" panose="020F0502020204030204" pitchFamily="34" charset="0"/>
                <a:ea typeface="Times New Roman" panose="02020603050405020304" pitchFamily="18" charset="0"/>
                <a:cs typeface="Times New Roman" panose="02020603050405020304" pitchFamily="18" charset="0"/>
              </a:rPr>
              <a:t>Une </a:t>
            </a:r>
            <a:r>
              <a:rPr lang="fr-FR" sz="1200" dirty="0" err="1">
                <a:latin typeface="Calibri" panose="020F0502020204030204" pitchFamily="34" charset="0"/>
                <a:ea typeface="Times New Roman" panose="02020603050405020304" pitchFamily="18" charset="0"/>
                <a:cs typeface="Times New Roman" panose="02020603050405020304" pitchFamily="18" charset="0"/>
              </a:rPr>
              <a:t>co</a:t>
            </a:r>
            <a:r>
              <a:rPr lang="fr-FR" sz="1200" dirty="0">
                <a:latin typeface="Calibri" panose="020F0502020204030204" pitchFamily="34" charset="0"/>
                <a:ea typeface="Times New Roman" panose="02020603050405020304" pitchFamily="18" charset="0"/>
                <a:cs typeface="Times New Roman" panose="02020603050405020304" pitchFamily="18" charset="0"/>
              </a:rPr>
              <a:t>-construction avec la DGCS et la DGESCO pour écrire les modalités d’application de cette extension qui seront déterminées par décret est demandée par l’Uniopss</a:t>
            </a:r>
          </a:p>
        </p:txBody>
      </p:sp>
    </p:spTree>
    <p:extLst>
      <p:ext uri="{BB962C8B-B14F-4D97-AF65-F5344CB8AC3E}">
        <p14:creationId xmlns:p14="http://schemas.microsoft.com/office/powerpoint/2010/main" val="1856112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751767" y="1033905"/>
            <a:ext cx="7967775" cy="303780"/>
          </a:xfrm>
        </p:spPr>
        <p:txBody>
          <a:bodyPr>
            <a:noAutofit/>
          </a:bodyPr>
          <a:lstStyle/>
          <a:p>
            <a:pPr marL="0" lvl="0" indent="0">
              <a:buNone/>
            </a:pPr>
            <a:r>
              <a:rPr lang="fr-FR" sz="1800" b="1" u="sng" dirty="0">
                <a:solidFill>
                  <a:schemeClr val="tx2"/>
                </a:solidFill>
              </a:rPr>
              <a:t>1 – Point sur l’évolutions des différents chantiers </a:t>
            </a:r>
            <a:endParaRPr lang="fr-FR" sz="2000" b="1" u="sng" dirty="0">
              <a:solidFill>
                <a:schemeClr val="tx2"/>
              </a:solidFill>
            </a:endParaRPr>
          </a:p>
        </p:txBody>
      </p:sp>
      <p:sp>
        <p:nvSpPr>
          <p:cNvPr id="3" name="Titre 2"/>
          <p:cNvSpPr>
            <a:spLocks noGrp="1"/>
          </p:cNvSpPr>
          <p:nvPr>
            <p:ph type="ctrTitle"/>
          </p:nvPr>
        </p:nvSpPr>
        <p:spPr>
          <a:xfrm>
            <a:off x="531054" y="118801"/>
            <a:ext cx="8272934" cy="518422"/>
          </a:xfrm>
        </p:spPr>
        <p:txBody>
          <a:bodyPr/>
          <a:lstStyle/>
          <a:p>
            <a:r>
              <a:rPr lang="fr-FR" sz="2400" dirty="0"/>
              <a:t>La transformation de l’offre : entre interruption et accélération</a:t>
            </a:r>
          </a:p>
        </p:txBody>
      </p:sp>
      <p:sp>
        <p:nvSpPr>
          <p:cNvPr id="5" name="ZoneTexte 4"/>
          <p:cNvSpPr txBox="1"/>
          <p:nvPr/>
        </p:nvSpPr>
        <p:spPr>
          <a:xfrm>
            <a:off x="751767" y="1463976"/>
            <a:ext cx="7805142" cy="369332"/>
          </a:xfrm>
          <a:prstGeom prst="rect">
            <a:avLst/>
          </a:prstGeom>
          <a:noFill/>
        </p:spPr>
        <p:txBody>
          <a:bodyPr wrap="square" rtlCol="0">
            <a:spAutoFit/>
          </a:bodyPr>
          <a:lstStyle/>
          <a:p>
            <a:r>
              <a:rPr lang="fr-FR" b="1" dirty="0"/>
              <a:t>En route vers le 3e schéma handicaps rare</a:t>
            </a:r>
            <a:endParaRPr lang="fr-FR" dirty="0"/>
          </a:p>
        </p:txBody>
      </p:sp>
      <p:sp>
        <p:nvSpPr>
          <p:cNvPr id="4" name="ZoneTexte 3"/>
          <p:cNvSpPr txBox="1"/>
          <p:nvPr/>
        </p:nvSpPr>
        <p:spPr>
          <a:xfrm>
            <a:off x="751767" y="2036618"/>
            <a:ext cx="8052221" cy="584775"/>
          </a:xfrm>
          <a:prstGeom prst="rect">
            <a:avLst/>
          </a:prstGeom>
          <a:solidFill>
            <a:schemeClr val="tx2">
              <a:lumMod val="20000"/>
              <a:lumOff val="80000"/>
            </a:schemeClr>
          </a:solidFill>
        </p:spPr>
        <p:txBody>
          <a:bodyPr wrap="square" rtlCol="0">
            <a:spAutoFit/>
          </a:bodyPr>
          <a:lstStyle/>
          <a:p>
            <a:r>
              <a:rPr lang="fr-FR" sz="1600" dirty="0"/>
              <a:t>Le handicap rare est défini par l’article D312-194 du code de l’action sociale et des familles (CASF) et se décline dans un 3</a:t>
            </a:r>
            <a:r>
              <a:rPr lang="fr-FR" sz="1600" baseline="30000" dirty="0"/>
              <a:t>ème</a:t>
            </a:r>
            <a:r>
              <a:rPr lang="fr-FR" sz="1600" dirty="0"/>
              <a:t> Schéma </a:t>
            </a:r>
          </a:p>
        </p:txBody>
      </p:sp>
      <p:sp>
        <p:nvSpPr>
          <p:cNvPr id="6" name="ZoneTexte 5"/>
          <p:cNvSpPr txBox="1"/>
          <p:nvPr/>
        </p:nvSpPr>
        <p:spPr>
          <a:xfrm>
            <a:off x="751767" y="2892037"/>
            <a:ext cx="4094553" cy="2062103"/>
          </a:xfrm>
          <a:prstGeom prst="rect">
            <a:avLst/>
          </a:prstGeom>
          <a:solidFill>
            <a:schemeClr val="accent1">
              <a:lumMod val="20000"/>
              <a:lumOff val="80000"/>
            </a:schemeClr>
          </a:solidFill>
        </p:spPr>
        <p:txBody>
          <a:bodyPr wrap="square" rtlCol="0">
            <a:spAutoFit/>
          </a:bodyPr>
          <a:lstStyle/>
          <a:p>
            <a:pPr algn="just"/>
            <a:r>
              <a:rPr lang="fr-FR" sz="1600" dirty="0"/>
              <a:t>Le Schéma est proposé pour une durée de 5 ans. Le deuxième schéma était sur la période 2014-2018. Compte tenu du retard pris sur l’élaboration de ce 3ème schéma, l’Uniopss recommande que la date de démarrage se fasse à compter de Janvier 2021 et jusque fin décembre 2025 accompagné des moyens nécessaires à la réalisation des actions.</a:t>
            </a:r>
            <a:endParaRPr lang="fr-FR" sz="1600" dirty="0">
              <a:effectLst/>
            </a:endParaRPr>
          </a:p>
        </p:txBody>
      </p:sp>
      <p:sp>
        <p:nvSpPr>
          <p:cNvPr id="7" name="ZoneTexte 6"/>
          <p:cNvSpPr txBox="1"/>
          <p:nvPr/>
        </p:nvSpPr>
        <p:spPr>
          <a:xfrm>
            <a:off x="5207726" y="2892037"/>
            <a:ext cx="3438716" cy="3108543"/>
          </a:xfrm>
          <a:prstGeom prst="rect">
            <a:avLst/>
          </a:prstGeom>
          <a:noFill/>
        </p:spPr>
        <p:txBody>
          <a:bodyPr wrap="square" rtlCol="0">
            <a:spAutoFit/>
          </a:bodyPr>
          <a:lstStyle/>
          <a:p>
            <a:pPr algn="just"/>
            <a:r>
              <a:rPr lang="fr-FR" sz="1400" b="1" dirty="0">
                <a:ea typeface="Times New Roman" panose="02020603050405020304" pitchFamily="18" charset="0"/>
                <a:cs typeface="Arial" panose="020B0604020202020204" pitchFamily="34" charset="0"/>
              </a:rPr>
              <a:t>L’Uniopss recommande également une capitalisation de l’expertise du dispositif intégré handicap rare DIHR , une valorisation auprès des partenaires et des familles, une valorisation de l’expertise métier des professionnels qui permettrait ainsi de favoriser le développement des solutions d’accompagnements au plus près des lieux de vie des personnes. L’Uniopss restera vigilante à ce que les DIHR soient bien pris en compte dans la réforme de la transformation de l’offre et veillera à sa bonne articulation avec les autres dispositifs.</a:t>
            </a:r>
            <a:endParaRPr lang="fr-FR" sz="1400" dirty="0"/>
          </a:p>
        </p:txBody>
      </p:sp>
      <p:pic>
        <p:nvPicPr>
          <p:cNvPr id="8" name="Image 7"/>
          <p:cNvPicPr>
            <a:picLocks noChangeAspect="1"/>
          </p:cNvPicPr>
          <p:nvPr/>
        </p:nvPicPr>
        <p:blipFill>
          <a:blip r:embed="rId2"/>
          <a:stretch>
            <a:fillRect/>
          </a:stretch>
        </p:blipFill>
        <p:spPr>
          <a:xfrm>
            <a:off x="1170081" y="5670322"/>
            <a:ext cx="396274" cy="335309"/>
          </a:xfrm>
          <a:prstGeom prst="rect">
            <a:avLst/>
          </a:prstGeom>
        </p:spPr>
      </p:pic>
      <p:sp>
        <p:nvSpPr>
          <p:cNvPr id="9" name="ZoneTexte 8"/>
          <p:cNvSpPr txBox="1"/>
          <p:nvPr/>
        </p:nvSpPr>
        <p:spPr>
          <a:xfrm>
            <a:off x="1820091" y="5571315"/>
            <a:ext cx="2957786" cy="523220"/>
          </a:xfrm>
          <a:prstGeom prst="rect">
            <a:avLst/>
          </a:prstGeom>
          <a:solidFill>
            <a:schemeClr val="accent1">
              <a:lumMod val="75000"/>
            </a:schemeClr>
          </a:solidFill>
        </p:spPr>
        <p:txBody>
          <a:bodyPr wrap="square" rtlCol="0">
            <a:spAutoFit/>
          </a:bodyPr>
          <a:lstStyle/>
          <a:p>
            <a:r>
              <a:rPr lang="fr-FR" sz="1400" b="1" dirty="0">
                <a:solidFill>
                  <a:schemeClr val="bg1"/>
                </a:solidFill>
              </a:rPr>
              <a:t>Suivi des travaux dans le cadre du CNCPH</a:t>
            </a:r>
          </a:p>
        </p:txBody>
      </p:sp>
    </p:spTree>
    <p:extLst>
      <p:ext uri="{BB962C8B-B14F-4D97-AF65-F5344CB8AC3E}">
        <p14:creationId xmlns:p14="http://schemas.microsoft.com/office/powerpoint/2010/main" val="3542817558"/>
      </p:ext>
    </p:extLst>
  </p:cSld>
  <p:clrMapOvr>
    <a:masterClrMapping/>
  </p:clrMapOvr>
</p:sld>
</file>

<file path=ppt/theme/theme1.xml><?xml version="1.0" encoding="utf-8"?>
<a:theme xmlns:a="http://schemas.openxmlformats.org/drawingml/2006/main" name="Thème Office">
  <a:themeElements>
    <a:clrScheme name="Palissad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ocument de rentrée sociale.potx [Lecture seule]" id="{571A38B1-08D2-4BD1-8122-BDAFD4EE12C0}" vid="{099EDEB3-F51C-44FB-9325-31D7818D8A7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91FE35B90CD2D41981A6FB3EE58B445" ma:contentTypeVersion="10" ma:contentTypeDescription="Crée un document." ma:contentTypeScope="" ma:versionID="4ce5a675b06d9cd7fff4802799e0fbed">
  <xsd:schema xmlns:xsd="http://www.w3.org/2001/XMLSchema" xmlns:xs="http://www.w3.org/2001/XMLSchema" xmlns:p="http://schemas.microsoft.com/office/2006/metadata/properties" xmlns:ns2="a43e0179-7b6d-4e3a-a608-c910ab1f6a9f" targetNamespace="http://schemas.microsoft.com/office/2006/metadata/properties" ma:root="true" ma:fieldsID="a3cd2d7cbecd82973836c5f5ba73b433" ns2:_="">
    <xsd:import namespace="a43e0179-7b6d-4e3a-a608-c910ab1f6a9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3e0179-7b6d-4e3a-a608-c910ab1f6a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F05AB97-9069-4235-AF52-74A31AAE14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3e0179-7b6d-4e3a-a608-c910ab1f6a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1A43612-624B-4602-8BA4-0D5460C20C66}">
  <ds:schemaRefs>
    <ds:schemaRef ds:uri="http://schemas.microsoft.com/sharepoint/v3/contenttype/forms"/>
  </ds:schemaRefs>
</ds:datastoreItem>
</file>

<file path=customXml/itemProps3.xml><?xml version="1.0" encoding="utf-8"?>
<ds:datastoreItem xmlns:ds="http://schemas.openxmlformats.org/officeDocument/2006/customXml" ds:itemID="{1345C852-31E3-4507-B600-DD525A25D7AB}">
  <ds:schemaRefs>
    <ds:schemaRef ds:uri="http://purl.org/dc/terms/"/>
    <ds:schemaRef ds:uri="http://www.w3.org/XML/1998/namespace"/>
    <ds:schemaRef ds:uri="http://purl.org/dc/dcmitype/"/>
    <ds:schemaRef ds:uri="http://schemas.openxmlformats.org/package/2006/metadata/core-properties"/>
    <ds:schemaRef ds:uri="http://schemas.microsoft.com/office/2006/documentManagement/types"/>
    <ds:schemaRef ds:uri="a43e0179-7b6d-4e3a-a608-c910ab1f6a9f"/>
    <ds:schemaRef ds:uri="http://purl.org/dc/elements/1.1/"/>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20200810_DRS_autonomie_2020</Template>
  <TotalTime>1093</TotalTime>
  <Words>2433</Words>
  <Application>Microsoft Office PowerPoint</Application>
  <PresentationFormat>Affichage à l'écran (4:3)</PresentationFormat>
  <Paragraphs>243</Paragraphs>
  <Slides>19</Slides>
  <Notes>0</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Thème Office</vt:lpstr>
      <vt:lpstr>Politiques de l’autonomie</vt:lpstr>
      <vt:lpstr>Présentation PowerPoint</vt:lpstr>
      <vt:lpstr>La transformation de l’offre : entre interruption et accélération</vt:lpstr>
      <vt:lpstr>La transformation de l’offre : entre interruption et accélération</vt:lpstr>
      <vt:lpstr>La transformation de l’offre : entre interruption et accélération</vt:lpstr>
      <vt:lpstr>La transformation de l’offre : entre interruption et accélération</vt:lpstr>
      <vt:lpstr>La transformation de l’offre : entre interruption et accélération</vt:lpstr>
      <vt:lpstr>La transformation de l’offre : entre interruption et accélération</vt:lpstr>
      <vt:lpstr>La transformation de l’offre : entre interruption et accélération</vt:lpstr>
      <vt:lpstr>La transformation de l’offre : entre interruption et accélération</vt:lpstr>
      <vt:lpstr>La transformation de l’offre : entre interruption et accélération</vt:lpstr>
      <vt:lpstr>La transformation de l’offre : entre interruption et accélération</vt:lpstr>
      <vt:lpstr>La transformation de l’offre : entre interruption et accélération</vt:lpstr>
      <vt:lpstr>La transformation de l’offre : entre interruption et accélération</vt:lpstr>
      <vt:lpstr>La transformation de l’offre : entre interruption et accélération</vt:lpstr>
      <vt:lpstr>La transformation de l’offre : entre interruption et accélération</vt:lpstr>
      <vt:lpstr>La transformation de l’offre : entre interruption et accélération</vt:lpstr>
      <vt:lpstr>La transformation de l’offre : entre interruption et accélération</vt:lpstr>
      <vt:lpstr>La transformation de l’offre : entre interruption et accélération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Gwénaëlle Sébilo</dc:creator>
  <cp:lastModifiedBy>Maxime CHOMETON</cp:lastModifiedBy>
  <cp:revision>105</cp:revision>
  <dcterms:created xsi:type="dcterms:W3CDTF">2020-08-13T10:26:07Z</dcterms:created>
  <dcterms:modified xsi:type="dcterms:W3CDTF">2020-10-08T06:03:06Z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0x010100F91FE35B90CD2D41981A6FB3EE58B445</vt:lpwstr>
  </property>
</Properties>
</file>