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9" r:id="rId11"/>
    <p:sldId id="270" r:id="rId12"/>
    <p:sldId id="271" r:id="rId13"/>
    <p:sldId id="264" r:id="rId14"/>
    <p:sldId id="265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on Jullien" initials="MJ" lastIdx="1" clrIdx="0">
    <p:extLst>
      <p:ext uri="{19B8F6BF-5375-455C-9EA6-DF929625EA0E}">
        <p15:presenceInfo xmlns:p15="http://schemas.microsoft.com/office/powerpoint/2012/main" userId="Manon Julli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9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CEEF8-97D9-4C70-8029-8F2356A39569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0A4C9-6BBA-4B7B-9278-087DB03FB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181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Dégradation des conditions de vie des plus précaires</a:t>
            </a:r>
            <a:r>
              <a:rPr lang="fr-FR" baseline="0" dirty="0" smtClean="0"/>
              <a:t> depuis le début du quinquennat constats sans compter sur la crise sanitaire qui a eu a et aura des conséquences délétères sur les plus précaires, leurs conditions de vie sont dégradées et inquiétude des associations alors que LCE pas la priorité du Gouvernement.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0A4C9-6BBA-4B7B-9278-087DB03FB84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021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6716" y="3370266"/>
            <a:ext cx="6858000" cy="1481137"/>
          </a:xfrm>
        </p:spPr>
        <p:txBody>
          <a:bodyPr anchor="b">
            <a:normAutofit/>
          </a:bodyPr>
          <a:lstStyle>
            <a:lvl1pPr algn="ctr">
              <a:defRPr sz="4950" b="1" i="1">
                <a:solidFill>
                  <a:srgbClr val="0070C0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059" y="128415"/>
            <a:ext cx="3772869" cy="130235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6" y="5581649"/>
            <a:ext cx="913244" cy="114155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5568">
            <a:off x="6464372" y="98401"/>
            <a:ext cx="1185223" cy="124332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71" y="5581649"/>
            <a:ext cx="863448" cy="114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96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76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50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7071" y="1752597"/>
            <a:ext cx="7496175" cy="4003675"/>
          </a:xfrm>
        </p:spPr>
        <p:txBody>
          <a:bodyPr>
            <a:normAutofit/>
          </a:bodyPr>
          <a:lstStyle>
            <a:lvl1pPr>
              <a:defRPr sz="1950"/>
            </a:lvl1pPr>
            <a:lvl2pPr>
              <a:defRPr sz="1950"/>
            </a:lvl2pPr>
            <a:lvl3pPr>
              <a:defRPr sz="1950"/>
            </a:lvl3pPr>
            <a:lvl4pPr>
              <a:defRPr sz="1950"/>
            </a:lvl4pPr>
            <a:lvl5pPr>
              <a:defRPr sz="195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2371725" y="6172200"/>
            <a:ext cx="44577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350" b="1" dirty="0" smtClean="0"/>
              <a:t>Rentrée sociale 2020-2021 – Réseau Uriopss-Uniopss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1143000" y="169866"/>
            <a:ext cx="6858000" cy="1074737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70C0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143000" y="1409700"/>
            <a:ext cx="6858000" cy="1778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6" y="5686425"/>
            <a:ext cx="829423" cy="103677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89" y="5686425"/>
            <a:ext cx="784198" cy="103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84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15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32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58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24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94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93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86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1277724" y="3824978"/>
            <a:ext cx="6858000" cy="111085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Lutte contre la pauvreté et l’exclusion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3300" b="0" dirty="0" smtClean="0"/>
              <a:t>Les plus précaires, percutés de plein fouet par la crise sanitaire</a:t>
            </a:r>
            <a:endParaRPr lang="fr-FR" sz="3300" b="0" dirty="0"/>
          </a:p>
        </p:txBody>
      </p:sp>
    </p:spTree>
    <p:extLst>
      <p:ext uri="{BB962C8B-B14F-4D97-AF65-F5344CB8AC3E}">
        <p14:creationId xmlns:p14="http://schemas.microsoft.com/office/powerpoint/2010/main" val="206529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>
                <a:solidFill>
                  <a:srgbClr val="00B0F0"/>
                </a:solidFill>
              </a:rPr>
              <a:t>Des </a:t>
            </a:r>
            <a:r>
              <a:rPr lang="fr-FR" sz="1800" dirty="0" smtClean="0">
                <a:solidFill>
                  <a:srgbClr val="00B0F0"/>
                </a:solidFill>
              </a:rPr>
              <a:t>mesures en direction du pouvoir de vivre des précaires et des jeunes…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1800" dirty="0" smtClean="0">
                <a:sym typeface="Wingdings" panose="05000000000000000000" pitchFamily="2" charset="2"/>
              </a:rPr>
              <a:t>Confinement a impacté fortement le pouvoir de vivre des plus précaires et d’une frange de la population se trouvant à la limite de la pauvreté avant.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1800" dirty="0" smtClean="0">
                <a:sym typeface="Wingdings" panose="05000000000000000000" pitchFamily="2" charset="2"/>
              </a:rPr>
              <a:t>Conditions de vie se sont dégradées, hausse drastique de la précarisation, de la demande d’aide alimentaire, hausse de l’endettement et des impayés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1800" dirty="0">
                <a:sym typeface="Wingdings" panose="05000000000000000000" pitchFamily="2" charset="2"/>
              </a:rPr>
              <a:t> </a:t>
            </a:r>
            <a:r>
              <a:rPr lang="fr-FR" sz="1800" dirty="0" smtClean="0">
                <a:sym typeface="Wingdings" panose="05000000000000000000" pitchFamily="2" charset="2"/>
              </a:rPr>
              <a:t>Emergence de nouveaux publics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1800" dirty="0" smtClean="0">
                <a:sym typeface="Wingdings" panose="05000000000000000000" pitchFamily="2" charset="2"/>
              </a:rPr>
              <a:t>Conséquences économiques et sociales de la crise sanitaire plus fortes dans les moyens et longs termes, les plus précaires en seront les premières victimes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1800" dirty="0">
                <a:sym typeface="Wingdings" panose="05000000000000000000" pitchFamily="2" charset="2"/>
              </a:rPr>
              <a:t> </a:t>
            </a:r>
            <a:r>
              <a:rPr lang="fr-FR" sz="1800" dirty="0" smtClean="0">
                <a:sym typeface="Wingdings" panose="05000000000000000000" pitchFamily="2" charset="2"/>
              </a:rPr>
              <a:t>Aides exceptionnelles familles modestes et jeunes annoncées mais insuffisantes: publics laissés de côté, montants trop faibles et nombres de versements insuffisants</a:t>
            </a:r>
          </a:p>
          <a:p>
            <a:pPr marL="0" indent="0">
              <a:buNone/>
            </a:pPr>
            <a:endParaRPr lang="fr-FR" sz="1800" dirty="0"/>
          </a:p>
          <a:p>
            <a:endParaRPr lang="fr-FR" dirty="0"/>
          </a:p>
        </p:txBody>
      </p:sp>
      <p:sp>
        <p:nvSpPr>
          <p:cNvPr id="4" name="Titre 2"/>
          <p:cNvSpPr>
            <a:spLocks noGrp="1"/>
          </p:cNvSpPr>
          <p:nvPr>
            <p:ph type="ctrTitle"/>
          </p:nvPr>
        </p:nvSpPr>
        <p:spPr>
          <a:xfrm>
            <a:off x="1143000" y="169866"/>
            <a:ext cx="6858000" cy="1336205"/>
          </a:xfrm>
        </p:spPr>
        <p:txBody>
          <a:bodyPr>
            <a:noAutofit/>
          </a:bodyPr>
          <a:lstStyle/>
          <a:p>
            <a:pPr lvl="0"/>
            <a:r>
              <a:rPr lang="fr-FR" sz="2550" dirty="0"/>
              <a:t>Des politiques </a:t>
            </a:r>
            <a:r>
              <a:rPr lang="fr-FR" sz="2550" dirty="0" smtClean="0"/>
              <a:t>de lutte contre la pauvreté qui doivent être repensées suite à la crise sanitaire, véritable révélateur et accélérateur des inégalités sociales</a:t>
            </a:r>
            <a:endParaRPr lang="fr-FR" sz="2550" dirty="0"/>
          </a:p>
        </p:txBody>
      </p:sp>
    </p:spTree>
    <p:extLst>
      <p:ext uri="{BB962C8B-B14F-4D97-AF65-F5344CB8AC3E}">
        <p14:creationId xmlns:p14="http://schemas.microsoft.com/office/powerpoint/2010/main" val="130920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Face à cette situation de précarité croissant il est nécessaire de prendre des mesures à même de faire changer la tendance: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 D</a:t>
            </a:r>
            <a:r>
              <a:rPr lang="fr-FR" dirty="0" smtClean="0">
                <a:sym typeface="Wingdings" panose="05000000000000000000" pitchFamily="2" charset="2"/>
              </a:rPr>
              <a:t>emande d ’une revalorisation significative du RSA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Demande d’une revalorisation des APL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Nécessité d’inclure les jeunes dans le RSA, d’autant que beaucoup de jeunes risquent de basculer dans la pauvreté à cause de la crise d’autant que le Plan « 1 jeune 1 solution » est décevant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Pour endiguer la crise économique, des mesures doivent être prises rapidement concernant l’emploi et le </a:t>
            </a:r>
            <a:r>
              <a:rPr lang="fr-FR" dirty="0" smtClean="0">
                <a:sym typeface="Wingdings" panose="05000000000000000000" pitchFamily="2" charset="2"/>
              </a:rPr>
              <a:t>chômage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Nécessité d’améliorer l’accès aux droits et aux soins de </a:t>
            </a:r>
            <a:r>
              <a:rPr lang="fr-FR" dirty="0" smtClean="0">
                <a:sym typeface="Wingdings" panose="05000000000000000000" pitchFamily="2" charset="2"/>
              </a:rPr>
              <a:t>tous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Nécessité de mettre en place des réponses structurelles pour proposer une réelle politique de sécurisation alimentaire</a:t>
            </a:r>
            <a:endParaRPr lang="fr-FR" dirty="0" smtClean="0">
              <a:sym typeface="Wingdings" panose="05000000000000000000" pitchFamily="2" charset="2"/>
            </a:endParaRPr>
          </a:p>
          <a:p>
            <a:pPr marL="342900" lvl="1" indent="0">
              <a:buNone/>
            </a:pPr>
            <a:endParaRPr lang="fr-FR" dirty="0">
              <a:sym typeface="Wingdings" panose="05000000000000000000" pitchFamily="2" charset="2"/>
            </a:endParaRPr>
          </a:p>
        </p:txBody>
      </p:sp>
      <p:sp>
        <p:nvSpPr>
          <p:cNvPr id="4" name="Titre 2"/>
          <p:cNvSpPr>
            <a:spLocks noGrp="1"/>
          </p:cNvSpPr>
          <p:nvPr>
            <p:ph type="ctrTitle"/>
          </p:nvPr>
        </p:nvSpPr>
        <p:spPr>
          <a:xfrm>
            <a:off x="1183341" y="425361"/>
            <a:ext cx="6858000" cy="1074737"/>
          </a:xfrm>
        </p:spPr>
        <p:txBody>
          <a:bodyPr>
            <a:noAutofit/>
          </a:bodyPr>
          <a:lstStyle/>
          <a:p>
            <a:pPr lvl="0"/>
            <a:r>
              <a:rPr lang="fr-FR" sz="2550" dirty="0"/>
              <a:t>Des politiques </a:t>
            </a:r>
            <a:r>
              <a:rPr lang="fr-FR" sz="2550" dirty="0" smtClean="0"/>
              <a:t>de lutte contre la pauvreté qui doivent être repensées suite à la crise sanitaire, véritable révélateur et accélérateur des inégalités sociales</a:t>
            </a:r>
            <a:endParaRPr lang="fr-FR" sz="2550" dirty="0"/>
          </a:p>
        </p:txBody>
      </p:sp>
    </p:spTree>
    <p:extLst>
      <p:ext uri="{BB962C8B-B14F-4D97-AF65-F5344CB8AC3E}">
        <p14:creationId xmlns:p14="http://schemas.microsoft.com/office/powerpoint/2010/main" val="366481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>
                <a:solidFill>
                  <a:srgbClr val="00B0F0"/>
                </a:solidFill>
              </a:rPr>
              <a:t>Le social, pris en compte tardivement dans la gestion logistique de la crise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1800" dirty="0" smtClean="0">
                <a:sym typeface="Wingdings" panose="05000000000000000000" pitchFamily="2" charset="2"/>
              </a:rPr>
              <a:t>Prise en compte des besoins des professionnels et bénévoles tardives qui a empêché un fonctionnement efficace des associations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800" dirty="0">
                <a:sym typeface="Wingdings" panose="05000000000000000000" pitchFamily="2" charset="2"/>
              </a:rPr>
              <a:t> </a:t>
            </a:r>
            <a:r>
              <a:rPr lang="fr-FR" sz="1800" dirty="0" smtClean="0">
                <a:sym typeface="Wingdings" panose="05000000000000000000" pitchFamily="2" charset="2"/>
              </a:rPr>
              <a:t>Fourniture de masques et gels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800" dirty="0">
                <a:sym typeface="Wingdings" panose="05000000000000000000" pitchFamily="2" charset="2"/>
              </a:rPr>
              <a:t> </a:t>
            </a:r>
            <a:r>
              <a:rPr lang="fr-FR" sz="1800" dirty="0" smtClean="0">
                <a:sym typeface="Wingdings" panose="05000000000000000000" pitchFamily="2" charset="2"/>
              </a:rPr>
              <a:t>Garde d’enfants</a:t>
            </a:r>
            <a:endParaRPr lang="fr-FR" sz="1800" dirty="0" smtClean="0"/>
          </a:p>
          <a:p>
            <a:pPr>
              <a:lnSpc>
                <a:spcPct val="200000"/>
              </a:lnSpc>
            </a:pPr>
            <a:r>
              <a:rPr lang="fr-FR" sz="2000" dirty="0">
                <a:solidFill>
                  <a:srgbClr val="00B0F0"/>
                </a:solidFill>
              </a:rPr>
              <a:t>Des compensations financières tardives et hétérogènes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Annonce d’une prime pour les professionnels des établissements sociaux courant juin actée par loi de finances le 30 juillet, avec un montant inférieur aux autres secteurs, 1000 euros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600" dirty="0" smtClean="0"/>
              <a:t>Une gestion de la crise sanitaire qui révèle les difficultés du secteur social et de la lutte contre l’exclusion depuis le début du quinquennat 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336849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>
                <a:solidFill>
                  <a:srgbClr val="00B0F0"/>
                </a:solidFill>
              </a:rPr>
              <a:t>La </a:t>
            </a:r>
            <a:r>
              <a:rPr lang="fr-FR" sz="2000" dirty="0">
                <a:solidFill>
                  <a:srgbClr val="00B0F0"/>
                </a:solidFill>
              </a:rPr>
              <a:t>crise, révélatrice des difficultés et du rôle-clé des associations de solidarité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Mise en lumière des difficultés organisationnelles existant entre les acteurs aux niveaux national et territorial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Mise en lumière du rôle essentiel des associations dans le secteur notamment pour la continuité des activités et de l’aide fournie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L’aide alimentaire illustre bien ces éléments</a:t>
            </a:r>
            <a:endParaRPr lang="fr-FR" dirty="0"/>
          </a:p>
        </p:txBody>
      </p:sp>
      <p:sp>
        <p:nvSpPr>
          <p:cNvPr id="4" name="Titr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600" dirty="0" smtClean="0"/>
              <a:t>Une gestion de la crise sanitaire qui révèle les difficultés du secteur sociale et de la lutte contre l’exclusion depuis le début du quinquennat 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150708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 smtClean="0">
                <a:solidFill>
                  <a:srgbClr val="00B0F0"/>
                </a:solidFill>
              </a:rPr>
              <a:t>Une stratégie de lutte contre la pauvreté au point mort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1800" dirty="0" smtClean="0"/>
              <a:t>Nomination et prise de poste des Commissaires il y a 1 an, devant fluidifier la territorialisation de la Stratégie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1800" dirty="0" smtClean="0"/>
              <a:t> Résultats décevants de la Stratégie liés au contexte et au changement de Délégué interministériel, qui rejoignent cependant les constats et inquiétudes des années précédentes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1800" dirty="0"/>
              <a:t> </a:t>
            </a:r>
            <a:r>
              <a:rPr lang="fr-FR" sz="1800" dirty="0" smtClean="0"/>
              <a:t>Niveaux d’avancée hétérogène selon les territoires mais peu d’avancées des groupes de travail régionaux en 2020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1800" dirty="0" smtClean="0"/>
              <a:t>Invisibilité des Commissaires et de la Délégation pendant la gestion de la crise sanitaire</a:t>
            </a:r>
            <a:endParaRPr lang="fr-FR" sz="1800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2600" dirty="0"/>
              <a:t>Des politiques inquiétantes en matière de lutte contre la pauvreté, avec des effets en demi-teinte depuis le début du quinquennat</a:t>
            </a:r>
          </a:p>
        </p:txBody>
      </p:sp>
    </p:spTree>
    <p:extLst>
      <p:ext uri="{BB962C8B-B14F-4D97-AF65-F5344CB8AC3E}">
        <p14:creationId xmlns:p14="http://schemas.microsoft.com/office/powerpoint/2010/main" val="14338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Une stratégie </a:t>
            </a:r>
            <a:r>
              <a:rPr lang="fr-FR" sz="2000" dirty="0" smtClean="0">
                <a:solidFill>
                  <a:srgbClr val="00B0F0"/>
                </a:solidFill>
              </a:rPr>
              <a:t>qui n’implique pas assez les associations</a:t>
            </a:r>
            <a:endParaRPr lang="fr-FR" sz="2000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Les associations déplorent de ne pas être davantage consultées dans le suivi de la territorialisation de la Stratégie : conception des feuilles de route hétérogènes mais sur beaucoup de territoires les associations ne sont pas sollicitées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Demande de mise en place de conférences de consensus et d’instances de suivi et de pilotage avec l’ensemble des acteurs concernés dont les associations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Primordial d’améliorer ce pilotage pour ne pas tomber dans les mêmes écueils que le Plan Pauvreté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Peu de rencontres au niveau national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Constats inquiétants quand la Stratégie est présentée comme la pierre angulaire de la lutte contre la précarité </a:t>
            </a:r>
            <a:endParaRPr lang="fr-FR" dirty="0"/>
          </a:p>
        </p:txBody>
      </p:sp>
      <p:sp>
        <p:nvSpPr>
          <p:cNvPr id="4" name="Titr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2600" dirty="0"/>
              <a:t>Des politiques inquiétantes en matière de lutte contre la pauvreté, avec des effets en demi-teinte depuis le début du quinquennat</a:t>
            </a:r>
          </a:p>
        </p:txBody>
      </p:sp>
    </p:spTree>
    <p:extLst>
      <p:ext uri="{BB962C8B-B14F-4D97-AF65-F5344CB8AC3E}">
        <p14:creationId xmlns:p14="http://schemas.microsoft.com/office/powerpoint/2010/main" val="31949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>
                <a:solidFill>
                  <a:srgbClr val="00B0F0"/>
                </a:solidFill>
              </a:rPr>
              <a:t>Des concertations et des choix politiques peu favorables aux plus </a:t>
            </a:r>
            <a:r>
              <a:rPr lang="fr-FR" sz="2000" dirty="0" smtClean="0">
                <a:solidFill>
                  <a:srgbClr val="00B0F0"/>
                </a:solidFill>
              </a:rPr>
              <a:t>précaires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sym typeface="Wingdings" panose="05000000000000000000" pitchFamily="2" charset="2"/>
              </a:rPr>
              <a:t>Pas de reprise de la concertation RUA alors que questions en suspens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ym typeface="Wingdings" panose="05000000000000000000" pitchFamily="2" charset="2"/>
              </a:rPr>
              <a:t>Questionnements et zones de flou autour du SPI : fin de la concertation mais pas de proposition formelle pour l’instant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Choix politiques inquiétants quant à l’importance de la prise en compte des sujets lutte contre la pauvreté par le gouvernement :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 Suppression du Fonds de complémentaire santé solidaire en novembre dernier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Refonte du CNLE et fusion de l’ONPES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Titr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2600" dirty="0"/>
              <a:t>Des politiques inquiétantes en matière de lutte contre la pauvreté, avec des effets en demi-teinte depuis le début du quinquennat</a:t>
            </a:r>
          </a:p>
        </p:txBody>
      </p:sp>
    </p:spTree>
    <p:extLst>
      <p:ext uri="{BB962C8B-B14F-4D97-AF65-F5344CB8AC3E}">
        <p14:creationId xmlns:p14="http://schemas.microsoft.com/office/powerpoint/2010/main" val="270499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>
                <a:solidFill>
                  <a:srgbClr val="00B0F0"/>
                </a:solidFill>
              </a:rPr>
              <a:t>Un secteur AHI en tensions</a:t>
            </a:r>
          </a:p>
          <a:p>
            <a:pPr marL="0" indent="0">
              <a:buNone/>
            </a:pPr>
            <a:r>
              <a:rPr lang="fr-FR" dirty="0" smtClean="0"/>
              <a:t>La crise du Covid-19 a mené à une mobilisation exceptionnelle du gouvernement : </a:t>
            </a:r>
          </a:p>
          <a:p>
            <a:r>
              <a:rPr lang="fr-FR" dirty="0" smtClean="0"/>
              <a:t>Mise à disposition de 178 000 place d’hébergement (+21 000)</a:t>
            </a:r>
          </a:p>
          <a:p>
            <a:r>
              <a:rPr lang="fr-FR" dirty="0" smtClean="0"/>
              <a:t>Prolongation de la trêve hivernale jusqu’au 10 juillet</a:t>
            </a:r>
          </a:p>
          <a:p>
            <a:r>
              <a:rPr lang="fr-FR" dirty="0" smtClean="0"/>
              <a:t>Aides financières exceptionnelles à destination des foyers les plus précaires, des étudiants, des allocataires des APL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Des mesures nécessaires mais insuffisantes face aux conséquences sociales et économiques de la crise qui demandent une prise en compte structurelle de la précarité</a:t>
            </a:r>
          </a:p>
        </p:txBody>
      </p:sp>
      <p:sp>
        <p:nvSpPr>
          <p:cNvPr id="4" name="Titr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2000" dirty="0" smtClean="0"/>
              <a:t>Hébergement-Logement : entre bilan de la crise, préparation à une éventuelle seconde vague, inquiétude face à la crise économique et sociale et reprise des dossier sur fond de logement d’abord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2666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>
                <a:solidFill>
                  <a:srgbClr val="00B0F0"/>
                </a:solidFill>
              </a:rPr>
              <a:t>Des attentes pour partie entendues et des réponses apportées par la ministre du Logement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Des mesures en faveur du logement</a:t>
            </a:r>
          </a:p>
          <a:p>
            <a:pPr lvl="1"/>
            <a:r>
              <a:rPr lang="fr-FR" dirty="0" smtClean="0"/>
              <a:t>La pérennisation sur 2 ans de 14 000 places d’hébergement</a:t>
            </a:r>
          </a:p>
          <a:p>
            <a:pPr lvl="1"/>
            <a:r>
              <a:rPr lang="fr-FR" dirty="0" smtClean="0"/>
              <a:t>L’investissement de 10 millions d’euros sur 2 ans dans le cadre du plan de relance pour humaniser les centres d’hébergement</a:t>
            </a:r>
          </a:p>
          <a:p>
            <a:pPr lvl="1"/>
            <a:r>
              <a:rPr lang="fr-FR" dirty="0" smtClean="0"/>
              <a:t>La reprise de la logique logement d’abord</a:t>
            </a:r>
          </a:p>
          <a:p>
            <a:pPr lvl="1"/>
            <a:r>
              <a:rPr lang="fr-FR" dirty="0" smtClean="0"/>
              <a:t>La relance de la rénovation énergétique des bâtiments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Titr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2000" dirty="0" smtClean="0"/>
              <a:t>Hébergement-Logement : entre bilan de la crise, préparation à une éventuelle seconde vague, inquiétude face à la crise économique et sociale et reprise des dossier sur fond de logement d’abord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648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>
                <a:solidFill>
                  <a:srgbClr val="00B0F0"/>
                </a:solidFill>
              </a:rPr>
              <a:t>Un durcissement des conditions d’accueil et de vie des migrants en </a:t>
            </a:r>
            <a:r>
              <a:rPr lang="fr-FR" sz="2000" dirty="0" err="1" smtClean="0">
                <a:solidFill>
                  <a:srgbClr val="00B0F0"/>
                </a:solidFill>
              </a:rPr>
              <a:t>france</a:t>
            </a:r>
            <a:endParaRPr lang="fr-FR" sz="20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Limitation des services de la carte bancaires octroyée aux bénéficiaires de l’</a:t>
            </a:r>
            <a:r>
              <a:rPr lang="fr-FR" dirty="0" err="1" smtClean="0"/>
              <a:t>alloccation</a:t>
            </a:r>
            <a:r>
              <a:rPr lang="fr-FR" dirty="0" smtClean="0"/>
              <a:t> pour demandeur d’asile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Les évolution des modalités d’octroi de l’AME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Durcissement du regroupement familial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Baisse de financement des structures d’accueil et d’hébergement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Nomination de G. </a:t>
            </a:r>
            <a:r>
              <a:rPr lang="fr-FR" dirty="0" err="1" smtClean="0"/>
              <a:t>Darmanin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Titr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2400" dirty="0" smtClean="0"/>
              <a:t>Une dégradation des conditions d’accueil et de vie des migrants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6072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cument de rentrée sociale.potx [Lecture seule]" id="{A0CF50FF-3EBC-43BB-8FA5-C7A2E004040D}" vid="{C67EDBBD-822F-47F2-AA70-C7F28363BA3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1FE35B90CD2D41981A6FB3EE58B445" ma:contentTypeVersion="10" ma:contentTypeDescription="Crée un document." ma:contentTypeScope="" ma:versionID="4ce5a675b06d9cd7fff4802799e0fbed">
  <xsd:schema xmlns:xsd="http://www.w3.org/2001/XMLSchema" xmlns:xs="http://www.w3.org/2001/XMLSchema" xmlns:p="http://schemas.microsoft.com/office/2006/metadata/properties" xmlns:ns2="a43e0179-7b6d-4e3a-a608-c910ab1f6a9f" targetNamespace="http://schemas.microsoft.com/office/2006/metadata/properties" ma:root="true" ma:fieldsID="a3cd2d7cbecd82973836c5f5ba73b433" ns2:_="">
    <xsd:import namespace="a43e0179-7b6d-4e3a-a608-c910ab1f6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e0179-7b6d-4e3a-a608-c910ab1f6a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749752-1E78-4DC6-890C-A30FB7D1AB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8D33F7-741A-400D-AF3F-4DE7BAD2CDA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43e0179-7b6d-4e3a-a608-c910ab1f6a9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3DFFA97-6690-44FC-99B2-D36E924CD0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e0179-7b6d-4e3a-a608-c910ab1f6a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Document de rentrée sociale</Template>
  <TotalTime>200</TotalTime>
  <Words>1049</Words>
  <Application>Microsoft Office PowerPoint</Application>
  <PresentationFormat>Affichage à l'écran (4:3)</PresentationFormat>
  <Paragraphs>72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Thème Office</vt:lpstr>
      <vt:lpstr>Lutte contre la pauvreté et l’exclusion   Les plus précaires, percutés de plein fouet par la crise sanitaire</vt:lpstr>
      <vt:lpstr>Une gestion de la crise sanitaire qui révèle les difficultés du secteur social et de la lutte contre l’exclusion depuis le début du quinquennat </vt:lpstr>
      <vt:lpstr>Une gestion de la crise sanitaire qui révèle les difficultés du secteur sociale et de la lutte contre l’exclusion depuis le début du quinquennat </vt:lpstr>
      <vt:lpstr>Des politiques inquiétantes en matière de lutte contre la pauvreté, avec des effets en demi-teinte depuis le début du quinquennat</vt:lpstr>
      <vt:lpstr>Des politiques inquiétantes en matière de lutte contre la pauvreté, avec des effets en demi-teinte depuis le début du quinquennat</vt:lpstr>
      <vt:lpstr>Des politiques inquiétantes en matière de lutte contre la pauvreté, avec des effets en demi-teinte depuis le début du quinquennat</vt:lpstr>
      <vt:lpstr>Hébergement-Logement : entre bilan de la crise, préparation à une éventuelle seconde vague, inquiétude face à la crise économique et sociale et reprise des dossier sur fond de logement d’abord</vt:lpstr>
      <vt:lpstr>Hébergement-Logement : entre bilan de la crise, préparation à une éventuelle seconde vague, inquiétude face à la crise économique et sociale et reprise des dossier sur fond de logement d’abord</vt:lpstr>
      <vt:lpstr>Une dégradation des conditions d’accueil et de vie des migrants</vt:lpstr>
      <vt:lpstr>Des politiques de lutte contre la pauvreté qui doivent être repensées suite à la crise sanitaire, véritable révélateur et accélérateur des inégalités sociales</vt:lpstr>
      <vt:lpstr>Des politiques de lutte contre la pauvreté qui doivent être repensées suite à la crise sanitaire, véritable révélateur et accélérateur des inégalités sociales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Lutte contre la pauvreté et l’exclusion   Les plus précaires, percutés de plein fouet par la crise sanitaire</dc:title>
  <dc:creator>Manon Jullien</dc:creator>
  <cp:lastModifiedBy>Catherine Humbert</cp:lastModifiedBy>
  <cp:revision>19</cp:revision>
  <dcterms:created xsi:type="dcterms:W3CDTF">2020-09-09T07:56:59Z</dcterms:created>
  <dcterms:modified xsi:type="dcterms:W3CDTF">2020-10-07T07:21:06Z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0x010100F91FE35B90CD2D41981A6FB3EE58B445</vt:lpwstr>
  </property>
</Properties>
</file>