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4" r:id="rId2"/>
    <p:sldId id="273" r:id="rId3"/>
    <p:sldId id="271" r:id="rId4"/>
    <p:sldId id="275" r:id="rId5"/>
    <p:sldId id="285" r:id="rId6"/>
    <p:sldId id="276" r:id="rId7"/>
    <p:sldId id="277" r:id="rId8"/>
    <p:sldId id="287" r:id="rId9"/>
    <p:sldId id="278" r:id="rId10"/>
    <p:sldId id="279" r:id="rId11"/>
    <p:sldId id="280" r:id="rId12"/>
    <p:sldId id="281" r:id="rId13"/>
    <p:sldId id="282" r:id="rId14"/>
    <p:sldId id="284" r:id="rId15"/>
    <p:sldId id="283" r:id="rId16"/>
    <p:sldId id="267" r:id="rId17"/>
    <p:sldId id="258" r:id="rId18"/>
    <p:sldId id="259" r:id="rId19"/>
    <p:sldId id="260" r:id="rId20"/>
    <p:sldId id="261" r:id="rId21"/>
    <p:sldId id="286" r:id="rId22"/>
    <p:sldId id="270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8666D-F969-4E9B-A56F-BEE75843D8E7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B5762-8014-47FE-AC6F-1B4DDBD10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73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D36C48-44A9-4D9F-B235-706505707739}" type="slidenum">
              <a:rPr lang="fr-FR" altLang="fr-FR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fr-FR" altLang="fr-F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D36C48-44A9-4D9F-B235-706505707739}" type="slidenum">
              <a:rPr lang="fr-FR" altLang="fr-FR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fr-FR" altLang="fr-F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B5762-8014-47FE-AC6F-1B4DDBD1092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202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D36C48-44A9-4D9F-B235-706505707739}" type="slidenum">
              <a:rPr lang="fr-FR" altLang="fr-FR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fr-FR" altLang="fr-F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06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fr-FR"/>
              <a:t> Dernière mise à jour le  11.05.09 Version P13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Conseil de surveillance                                       12 mars 2012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759CB-7B97-41DB-9C24-FB73EFBD45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96597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Dernière mise à jour le  11.05.09 Version P13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Conseil de surveillance                                       12 mars 2012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A9448-21D7-412A-A86B-329D5D7919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47765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Dernière mise à jour le  11.05.09 Version P13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Conseil de surveillance                                       12 mars 2012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1146F-571A-43C3-9D07-1DC56DFCE8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70631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Dernière mise à jour le  11.05.09 Version P13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Conseil de surveillance                                       12 mars 2012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081AF-3DD7-4BC9-85D6-7039D3C42A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07597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Dernière mise à jour le  11.05.09 Version P13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Conseil de surveillance                                       12 mars 2012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1F01C-03F4-49C5-B19D-F6A36BF204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43320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Dernière mise à jour le  11.05.09 Version P13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Conseil de surveillance                                       12 mars 2012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93443-4BCC-4DF4-B268-05D42808E5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30324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Dernière mise à jour le  11.05.09 Version P13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Conseil de surveillance                                       12 mars 2012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313EB-A70E-41A9-A72C-67C7FB851E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23695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Dernière mise à jour le  11.05.09 Version P13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Conseil de surveillance                                       12 mars 2012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E7328-3F89-4E82-B676-68D9EFB137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21123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Dernière mise à jour le  11.05.09 Version P13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Conseil de surveillance                                       12 mars 2012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3456A-2CAB-40BA-81F0-33E7DD5823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58854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Dernière mise à jour le  11.05.09 Version P13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Conseil de surveillance                                       12 mars 2012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9E63-C98D-4625-81A9-85AD24F50F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08367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 Dernière mise à jour le  11.05.09 Version P13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Conseil de surveillance                                       12 mars 2012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5FABB-0DB3-408D-B45D-DB70E974AF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3804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964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 Dernière mise à jour le  11.05.09 Version P13</a:t>
            </a:r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Conseil de surveillance                                       12 mars 2012</a:t>
            </a:r>
          </a:p>
        </p:txBody>
      </p:sp>
      <p:sp>
        <p:nvSpPr>
          <p:cNvPr id="696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84852B-8E4F-4E51-A90D-EF1CAAEE214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39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899592" y="1988840"/>
            <a:ext cx="8064896" cy="360040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fr-FR" altLang="fr-FR" sz="3600" dirty="0"/>
              <a:t>Un exemple concret </a:t>
            </a:r>
          </a:p>
          <a:p>
            <a:pPr marL="0" indent="0" algn="ctr">
              <a:buNone/>
              <a:defRPr/>
            </a:pPr>
            <a:r>
              <a:rPr lang="fr-FR" altLang="fr-FR" sz="3600" dirty="0"/>
              <a:t>-</a:t>
            </a:r>
          </a:p>
          <a:p>
            <a:pPr marL="0" indent="0" algn="ctr">
              <a:buNone/>
              <a:defRPr/>
            </a:pPr>
            <a:r>
              <a:rPr lang="fr-FR" altLang="fr-FR" sz="3600" dirty="0"/>
              <a:t>Le Développement Durable</a:t>
            </a:r>
          </a:p>
          <a:p>
            <a:pPr marL="0" indent="0" algn="ctr">
              <a:buNone/>
              <a:defRPr/>
            </a:pPr>
            <a:r>
              <a:rPr lang="fr-FR" altLang="fr-FR" sz="3600" dirty="0"/>
              <a:t>au sein du Pôle Seniors</a:t>
            </a:r>
          </a:p>
          <a:p>
            <a:pPr marL="0" indent="0" algn="ctr">
              <a:buNone/>
              <a:defRPr/>
            </a:pPr>
            <a:r>
              <a:rPr lang="fr-FR" altLang="fr-FR" sz="3600" dirty="0"/>
              <a:t>des Diaconesses de Strasbourg</a:t>
            </a:r>
          </a:p>
          <a:p>
            <a:pPr marL="0" indent="0">
              <a:buNone/>
              <a:defRPr/>
            </a:pPr>
            <a:endParaRPr lang="fr-FR" altLang="fr-FR" dirty="0"/>
          </a:p>
          <a:p>
            <a:pPr marL="0" indent="0">
              <a:buNone/>
              <a:defRPr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946455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1296194" y="260648"/>
            <a:ext cx="7313612" cy="648072"/>
          </a:xfrm>
        </p:spPr>
        <p:txBody>
          <a:bodyPr/>
          <a:lstStyle/>
          <a:p>
            <a:pPr algn="ctr"/>
            <a:br>
              <a:rPr lang="fr-FR" altLang="fr-FR" dirty="0">
                <a:solidFill>
                  <a:schemeClr val="tx1"/>
                </a:solidFill>
              </a:rPr>
            </a:br>
            <a:r>
              <a:rPr lang="fr-FR" altLang="fr-FR" dirty="0">
                <a:solidFill>
                  <a:schemeClr val="tx1"/>
                </a:solidFill>
              </a:rPr>
              <a:t>Accueil de moutons</a:t>
            </a:r>
          </a:p>
        </p:txBody>
      </p:sp>
      <p:pic>
        <p:nvPicPr>
          <p:cNvPr id="18435" name="Picture 3" descr="Description : Description : Description : Description : Description : Description : Description : Description : Description : cid:image001.png@01CBEE46.5CC029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037263"/>
            <a:ext cx="3313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43588"/>
            <a:ext cx="45735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Espace réservé du contenu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7" y="1663700"/>
            <a:ext cx="3698875" cy="438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48062" y="3366115"/>
            <a:ext cx="371651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900" dirty="0">
                <a:latin typeface="+mn-lt"/>
              </a:rPr>
              <a:t>Aspect </a:t>
            </a:r>
            <a:r>
              <a:rPr lang="fr-FR" sz="2900" b="1" dirty="0">
                <a:latin typeface="+mn-lt"/>
              </a:rPr>
              <a:t>ludique</a:t>
            </a:r>
            <a:r>
              <a:rPr lang="fr-FR" sz="2900" dirty="0">
                <a:latin typeface="+mn-lt"/>
              </a:rPr>
              <a:t> et</a:t>
            </a:r>
          </a:p>
          <a:p>
            <a:pPr algn="ctr">
              <a:defRPr/>
            </a:pPr>
            <a:r>
              <a:rPr lang="fr-FR" sz="2900" b="1" dirty="0"/>
              <a:t>t</a:t>
            </a:r>
            <a:r>
              <a:rPr lang="fr-FR" sz="2900" b="1" dirty="0">
                <a:latin typeface="+mn-lt"/>
              </a:rPr>
              <a:t>onte écologique</a:t>
            </a:r>
          </a:p>
        </p:txBody>
      </p:sp>
    </p:spTree>
    <p:extLst>
      <p:ext uri="{BB962C8B-B14F-4D97-AF65-F5344CB8AC3E}">
        <p14:creationId xmlns:p14="http://schemas.microsoft.com/office/powerpoint/2010/main" val="387740780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900113" y="2060848"/>
            <a:ext cx="8135937" cy="399229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fr-FR" altLang="fr-FR" sz="1600" dirty="0"/>
          </a:p>
          <a:p>
            <a:pPr marL="0" indent="0" algn="ctr">
              <a:buFont typeface="Wingdings" pitchFamily="2" charset="2"/>
              <a:buNone/>
            </a:pPr>
            <a:r>
              <a:rPr lang="fr-FR" altLang="fr-FR" dirty="0"/>
              <a:t>Utilisation uniquement </a:t>
            </a:r>
          </a:p>
          <a:p>
            <a:pPr marL="0" indent="0" algn="ctr">
              <a:buFont typeface="Wingdings" pitchFamily="2" charset="2"/>
              <a:buNone/>
            </a:pPr>
            <a:r>
              <a:rPr lang="fr-FR" altLang="fr-FR" dirty="0"/>
              <a:t>de </a:t>
            </a:r>
            <a:r>
              <a:rPr lang="fr-FR" altLang="fr-FR" b="1" dirty="0"/>
              <a:t>produits écoresponsables </a:t>
            </a:r>
          </a:p>
          <a:p>
            <a:pPr marL="0" indent="0" algn="ctr">
              <a:buFont typeface="Wingdings" pitchFamily="2" charset="2"/>
              <a:buNone/>
            </a:pPr>
            <a:r>
              <a:rPr lang="fr-FR" altLang="fr-FR" dirty="0"/>
              <a:t>au niveau de la </a:t>
            </a:r>
            <a:r>
              <a:rPr lang="fr-FR" altLang="fr-FR" b="1" dirty="0"/>
              <a:t>cuisine</a:t>
            </a:r>
            <a:r>
              <a:rPr lang="fr-FR" altLang="fr-FR" dirty="0"/>
              <a:t>, </a:t>
            </a:r>
          </a:p>
          <a:p>
            <a:pPr marL="0" indent="0" algn="ctr">
              <a:buFont typeface="Wingdings" pitchFamily="2" charset="2"/>
              <a:buNone/>
            </a:pPr>
            <a:r>
              <a:rPr lang="fr-FR" altLang="fr-FR" dirty="0"/>
              <a:t>de la </a:t>
            </a:r>
            <a:r>
              <a:rPr lang="fr-FR" altLang="fr-FR" b="1" dirty="0"/>
              <a:t>blanchisserie</a:t>
            </a:r>
          </a:p>
          <a:p>
            <a:pPr marL="0" indent="0" algn="ctr">
              <a:buFont typeface="Wingdings" pitchFamily="2" charset="2"/>
              <a:buNone/>
            </a:pPr>
            <a:r>
              <a:rPr lang="fr-FR" altLang="fr-FR" dirty="0"/>
              <a:t> et des </a:t>
            </a:r>
            <a:r>
              <a:rPr lang="fr-FR" altLang="fr-FR" b="1" dirty="0"/>
              <a:t>services hôteliers</a:t>
            </a:r>
            <a:r>
              <a:rPr lang="fr-FR" altLang="fr-FR" dirty="0"/>
              <a:t> des EHPAD</a:t>
            </a:r>
          </a:p>
        </p:txBody>
      </p:sp>
      <p:pic>
        <p:nvPicPr>
          <p:cNvPr id="20484" name="Picture 3" descr="Description : Description : Description : Description : Description : Description : Description : Description : Description : cid:image001.png@01CBEE46.5CC029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037263"/>
            <a:ext cx="3313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43588"/>
            <a:ext cx="45735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96628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Espace réservé du contenu 2"/>
          <p:cNvSpPr>
            <a:spLocks noGrp="1"/>
          </p:cNvSpPr>
          <p:nvPr>
            <p:ph idx="1"/>
          </p:nvPr>
        </p:nvSpPr>
        <p:spPr>
          <a:xfrm>
            <a:off x="468313" y="1412875"/>
            <a:ext cx="8675687" cy="464026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fr-FR" sz="1050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fr-FR" altLang="fr-FR" dirty="0"/>
              <a:t>Participation au </a:t>
            </a:r>
            <a:br>
              <a:rPr lang="fr-FR" altLang="fr-FR" dirty="0"/>
            </a:br>
            <a:r>
              <a:rPr lang="fr-FR" altLang="fr-FR" b="1" dirty="0"/>
              <a:t>Colloque des Villes jardinées</a:t>
            </a:r>
            <a:r>
              <a:rPr lang="fr-FR" altLang="fr-FR" dirty="0"/>
              <a:t>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fr-FR" dirty="0"/>
              <a:t>organisé par la Ville de Strasbourg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fr-FR" sz="1600" dirty="0"/>
          </a:p>
          <a:p>
            <a:pPr marL="0" indent="0" algn="ctr">
              <a:buFont typeface="Wingdings" pitchFamily="2" charset="2"/>
              <a:buNone/>
              <a:defRPr/>
            </a:pPr>
            <a:endParaRPr lang="fr-FR" sz="1600" dirty="0"/>
          </a:p>
          <a:p>
            <a:pPr marL="0" indent="0" algn="ctr">
              <a:buFont typeface="Wingdings" pitchFamily="2" charset="2"/>
              <a:buNone/>
              <a:defRPr/>
            </a:pPr>
            <a:endParaRPr lang="fr-FR" sz="1600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fr-FR" dirty="0"/>
              <a:t>Signature de la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fr-FR" sz="3600" b="1" dirty="0">
                <a:solidFill>
                  <a:srgbClr val="26A600"/>
                </a:solidFill>
                <a:latin typeface="FagoCoBold-Roman"/>
                <a:ea typeface="Cambria"/>
                <a:cs typeface="FagoCoBold-Roman"/>
              </a:rPr>
              <a:t>Charte du Parc Naturel Urbain (PNU) </a:t>
            </a:r>
          </a:p>
        </p:txBody>
      </p:sp>
      <p:pic>
        <p:nvPicPr>
          <p:cNvPr id="29700" name="Picture 3" descr="Description : Description : Description : Description : Description : Description : Description : Description : Description : cid:image001.png@01CBEE46.5CC029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037263"/>
            <a:ext cx="3313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43588"/>
            <a:ext cx="45735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24247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Espace réservé du contenu 2"/>
          <p:cNvSpPr>
            <a:spLocks noGrp="1"/>
          </p:cNvSpPr>
          <p:nvPr>
            <p:ph idx="1"/>
          </p:nvPr>
        </p:nvSpPr>
        <p:spPr>
          <a:xfrm>
            <a:off x="4826069" y="1927523"/>
            <a:ext cx="4317931" cy="376654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fr-FR" altLang="fr-FR" sz="800" dirty="0"/>
          </a:p>
          <a:p>
            <a:pPr marL="0" indent="0" algn="ctr">
              <a:buClr>
                <a:srgbClr val="006666"/>
              </a:buClr>
              <a:buFont typeface="Wingdings" pitchFamily="2" charset="2"/>
              <a:buNone/>
            </a:pPr>
            <a:r>
              <a:rPr lang="fr-FR" altLang="fr-FR" dirty="0">
                <a:solidFill>
                  <a:srgbClr val="000000"/>
                </a:solidFill>
              </a:rPr>
              <a:t>Mise à disposition des salariés et des familles de résidents de </a:t>
            </a:r>
            <a:r>
              <a:rPr lang="fr-FR" altLang="fr-FR" b="1" dirty="0">
                <a:solidFill>
                  <a:srgbClr val="000000"/>
                </a:solidFill>
              </a:rPr>
              <a:t>produits issus de producteurs locaux</a:t>
            </a:r>
          </a:p>
          <a:p>
            <a:pPr marL="0" indent="0" algn="ctr">
              <a:buClr>
                <a:srgbClr val="006666"/>
              </a:buClr>
              <a:buFont typeface="Wingdings" pitchFamily="2" charset="2"/>
              <a:buNone/>
            </a:pPr>
            <a:r>
              <a:rPr lang="fr-FR" altLang="fr-FR" dirty="0">
                <a:solidFill>
                  <a:srgbClr val="000000"/>
                </a:solidFill>
              </a:rPr>
              <a:t>(fruits, légumes, viande, fromage…) </a:t>
            </a:r>
            <a:endParaRPr lang="fr-FR" altLang="fr-FR" sz="2000" dirty="0"/>
          </a:p>
        </p:txBody>
      </p:sp>
      <p:pic>
        <p:nvPicPr>
          <p:cNvPr id="32773" name="Picture 5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43588"/>
            <a:ext cx="45735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043608" y="1584325"/>
            <a:ext cx="3961582" cy="445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endParaRPr lang="fr-FR" altLang="fr-FR" sz="800" kern="0" dirty="0"/>
          </a:p>
          <a:p>
            <a:pPr marL="0" indent="0" algn="ctr">
              <a:buClr>
                <a:srgbClr val="006666"/>
              </a:buClr>
              <a:buFont typeface="Wingdings" pitchFamily="2" charset="2"/>
              <a:buNone/>
            </a:pPr>
            <a:endParaRPr lang="fr-FR" altLang="fr-FR" kern="0" dirty="0">
              <a:solidFill>
                <a:srgbClr val="000000"/>
              </a:solidFill>
            </a:endParaRPr>
          </a:p>
        </p:txBody>
      </p:sp>
      <p:pic>
        <p:nvPicPr>
          <p:cNvPr id="2050" name="Picture 2" descr="\\donnees-ek\Utilisateurs\direction\WORD\Projets\Emdiac\Développement durable\Communication\Articles\Gestions hospitalières\La Ruche qui dit Oui!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00" y="2348379"/>
            <a:ext cx="3900213" cy="292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167607" y="476672"/>
            <a:ext cx="7313612" cy="648072"/>
          </a:xfrm>
        </p:spPr>
        <p:txBody>
          <a:bodyPr/>
          <a:lstStyle/>
          <a:p>
            <a:pPr marL="0" indent="0" algn="ctr"/>
            <a:br>
              <a:rPr lang="fr-FR" altLang="fr-FR" dirty="0">
                <a:solidFill>
                  <a:schemeClr val="tx1"/>
                </a:solidFill>
              </a:rPr>
            </a:br>
            <a:r>
              <a:rPr lang="fr-FR" altLang="fr-FR" dirty="0">
                <a:solidFill>
                  <a:srgbClr val="000000"/>
                </a:solidFill>
              </a:rPr>
              <a:t>« </a:t>
            </a:r>
            <a:r>
              <a:rPr lang="fr-FR" altLang="fr-FR" b="1" dirty="0">
                <a:solidFill>
                  <a:srgbClr val="26A600"/>
                </a:solidFill>
                <a:latin typeface="FagoCoBold-Roman"/>
              </a:rPr>
              <a:t>La Ruche qui dit oui</a:t>
            </a:r>
            <a:r>
              <a:rPr lang="fr-FR" altLang="fr-FR" dirty="0">
                <a:solidFill>
                  <a:srgbClr val="000000"/>
                </a:solidFill>
              </a:rPr>
              <a:t> »</a:t>
            </a:r>
          </a:p>
        </p:txBody>
      </p:sp>
      <p:pic>
        <p:nvPicPr>
          <p:cNvPr id="10" name="Picture 3" descr="Description : Description : Description : Description : Description : Description : Description : Description : Description : cid:image001.png@01CBEE46.5CC029D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037263"/>
            <a:ext cx="3313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03093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Espace réservé du contenu 2"/>
          <p:cNvSpPr>
            <a:spLocks noGrp="1"/>
          </p:cNvSpPr>
          <p:nvPr>
            <p:ph idx="1"/>
          </p:nvPr>
        </p:nvSpPr>
        <p:spPr>
          <a:xfrm>
            <a:off x="788944" y="1628800"/>
            <a:ext cx="8351837" cy="421478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fr-FR" altLang="fr-FR" sz="600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fr-FR" altLang="fr-FR" dirty="0"/>
              <a:t>Etude relative à la </a:t>
            </a:r>
            <a:r>
              <a:rPr lang="fr-FR" altLang="fr-FR" b="1" dirty="0"/>
              <a:t>lutte contre le gaspillage alimentaire</a:t>
            </a:r>
            <a:r>
              <a:rPr lang="fr-FR" altLang="fr-FR" dirty="0"/>
              <a:t> sous l’égide de l’Eurométropole et du cabinet Deloitte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fr-FR" altLang="fr-FR" sz="2000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fr-FR" altLang="fr-FR" dirty="0"/>
              <a:t>Mise en place de </a:t>
            </a:r>
            <a:r>
              <a:rPr lang="fr-FR" altLang="fr-FR" b="1" dirty="0"/>
              <a:t>composts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fr-FR" altLang="fr-FR" sz="2000" dirty="0"/>
              <a:t> </a:t>
            </a:r>
            <a:endParaRPr lang="fr-FR" altLang="fr-FR" sz="800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fr-FR" altLang="fr-FR" dirty="0"/>
              <a:t>Participation au projet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fr-FR" altLang="fr-FR" dirty="0"/>
              <a:t>« </a:t>
            </a:r>
            <a:r>
              <a:rPr lang="fr-FR" altLang="fr-FR" b="1" dirty="0"/>
              <a:t>Maison Gourmande et Responsable</a:t>
            </a:r>
            <a:r>
              <a:rPr lang="fr-FR" altLang="fr-FR" dirty="0"/>
              <a:t> »</a:t>
            </a:r>
          </a:p>
        </p:txBody>
      </p:sp>
      <p:pic>
        <p:nvPicPr>
          <p:cNvPr id="34820" name="Picture 3" descr="Description : Description : Description : Description : Description : Description : Description : Description : Description : cid:image001.png@01CBEE46.5CC029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037263"/>
            <a:ext cx="3313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43588"/>
            <a:ext cx="45735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8117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Espace réservé du contenu 2"/>
          <p:cNvSpPr>
            <a:spLocks noGrp="1"/>
          </p:cNvSpPr>
          <p:nvPr>
            <p:ph idx="1"/>
          </p:nvPr>
        </p:nvSpPr>
        <p:spPr>
          <a:xfrm>
            <a:off x="611560" y="1504950"/>
            <a:ext cx="8513955" cy="433863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fr-FR" altLang="fr-FR" sz="200" dirty="0"/>
          </a:p>
          <a:p>
            <a:pPr marL="0" indent="0" algn="ctr">
              <a:buFont typeface="Wingdings" pitchFamily="2" charset="2"/>
              <a:buNone/>
            </a:pPr>
            <a:r>
              <a:rPr lang="fr-FR" altLang="fr-FR" b="1" dirty="0"/>
              <a:t>Suppression des bouteilles d’eau</a:t>
            </a:r>
          </a:p>
          <a:p>
            <a:pPr marL="0" indent="0" algn="ctr">
              <a:buFont typeface="Wingdings" pitchFamily="2" charset="2"/>
              <a:buNone/>
            </a:pPr>
            <a:r>
              <a:rPr lang="fr-FR" altLang="fr-FR" b="1" dirty="0"/>
              <a:t>en plastique</a:t>
            </a:r>
            <a:r>
              <a:rPr lang="fr-FR" altLang="fr-FR" dirty="0"/>
              <a:t> remplacées par</a:t>
            </a:r>
          </a:p>
          <a:p>
            <a:pPr marL="0" indent="0" algn="ctr">
              <a:buFont typeface="Wingdings" pitchFamily="2" charset="2"/>
              <a:buNone/>
            </a:pPr>
            <a:r>
              <a:rPr lang="fr-FR" altLang="fr-FR" dirty="0"/>
              <a:t>des fontaines à eau du robinet</a:t>
            </a:r>
          </a:p>
          <a:p>
            <a:pPr marL="0" indent="0" algn="ctr">
              <a:buFont typeface="Wingdings" pitchFamily="2" charset="2"/>
              <a:buNone/>
            </a:pPr>
            <a:endParaRPr lang="fr-FR" altLang="fr-FR" sz="800" dirty="0"/>
          </a:p>
          <a:p>
            <a:pPr marL="0" indent="0" algn="ctr">
              <a:buFont typeface="Wingdings" pitchFamily="2" charset="2"/>
              <a:buNone/>
            </a:pPr>
            <a:r>
              <a:rPr lang="fr-FR" altLang="fr-FR" b="1" dirty="0"/>
              <a:t>Collecte</a:t>
            </a:r>
            <a:r>
              <a:rPr lang="fr-FR" altLang="fr-FR" dirty="0"/>
              <a:t> des piles, ampoules, bouchons, cartouches d’encre </a:t>
            </a:r>
            <a:r>
              <a:rPr lang="fr-FR" altLang="fr-FR" b="1" dirty="0"/>
              <a:t>auprès des salariés, familles, intervenants extérieurs</a:t>
            </a:r>
          </a:p>
          <a:p>
            <a:pPr marL="0" indent="0" algn="ctr">
              <a:buFont typeface="Wingdings" pitchFamily="2" charset="2"/>
              <a:buNone/>
            </a:pPr>
            <a:endParaRPr lang="fr-FR" altLang="fr-FR" sz="800" dirty="0"/>
          </a:p>
          <a:p>
            <a:pPr marL="0" indent="0" algn="ctr">
              <a:buFont typeface="Wingdings" pitchFamily="2" charset="2"/>
              <a:buNone/>
            </a:pPr>
            <a:r>
              <a:rPr lang="fr-FR" altLang="fr-FR" b="1" dirty="0"/>
              <a:t>Utilisation de vaisselle </a:t>
            </a:r>
            <a:r>
              <a:rPr lang="fr-FR" altLang="fr-FR" b="1" dirty="0" err="1"/>
              <a:t>compostable</a:t>
            </a:r>
            <a:r>
              <a:rPr lang="fr-FR" altLang="fr-FR" b="1" dirty="0"/>
              <a:t> </a:t>
            </a:r>
            <a:r>
              <a:rPr lang="fr-FR" altLang="fr-FR" dirty="0"/>
              <a:t>lors des manifestations et des fêtes</a:t>
            </a:r>
          </a:p>
          <a:p>
            <a:pPr marL="0" indent="0" algn="ctr">
              <a:buFont typeface="Wingdings" pitchFamily="2" charset="2"/>
              <a:buNone/>
            </a:pPr>
            <a:endParaRPr lang="fr-FR" altLang="fr-FR" dirty="0"/>
          </a:p>
          <a:p>
            <a:pPr marL="0" indent="0" algn="ctr">
              <a:buFont typeface="Wingdings" pitchFamily="2" charset="2"/>
              <a:buNone/>
            </a:pPr>
            <a:endParaRPr lang="fr-FR" altLang="fr-FR" dirty="0"/>
          </a:p>
        </p:txBody>
      </p:sp>
      <p:pic>
        <p:nvPicPr>
          <p:cNvPr id="36868" name="Picture 3" descr="Description : Description : Description : Description : Description : Description : Description : Description : Description : cid:image001.png@01CBEE46.5CC029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037263"/>
            <a:ext cx="3313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43588"/>
            <a:ext cx="45735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05228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Espace réservé du contenu 2"/>
          <p:cNvSpPr>
            <a:spLocks noGrp="1"/>
          </p:cNvSpPr>
          <p:nvPr>
            <p:ph idx="1"/>
          </p:nvPr>
        </p:nvSpPr>
        <p:spPr>
          <a:xfrm>
            <a:off x="460375" y="1478104"/>
            <a:ext cx="8576121" cy="471237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endParaRPr lang="fr-FR" altLang="fr-FR" sz="200" dirty="0"/>
          </a:p>
          <a:p>
            <a:pPr algn="just">
              <a:buFont typeface="Arial" pitchFamily="34" charset="0"/>
              <a:buChar char="•"/>
              <a:defRPr/>
            </a:pPr>
            <a:r>
              <a:rPr lang="fr-FR" altLang="fr-FR" dirty="0"/>
              <a:t>Les salariés sont en </a:t>
            </a:r>
            <a:r>
              <a:rPr lang="fr-FR" altLang="fr-FR" b="1" dirty="0"/>
              <a:t>attente de conseils sur l'écologie, la santé</a:t>
            </a:r>
            <a:r>
              <a:rPr lang="fr-FR" altLang="fr-FR" dirty="0"/>
              <a:t> ou à la recherche de </a:t>
            </a:r>
            <a:r>
              <a:rPr lang="fr-FR" altLang="fr-FR" b="1" dirty="0"/>
              <a:t>solutions pratiques pour s'engager</a:t>
            </a:r>
            <a:r>
              <a:rPr lang="fr-FR" altLang="fr-FR" dirty="0"/>
              <a:t> ou mieux protéger leurs enfants.</a:t>
            </a:r>
          </a:p>
          <a:p>
            <a:pPr>
              <a:buFont typeface="Arial" pitchFamily="34" charset="0"/>
              <a:buChar char="•"/>
              <a:defRPr/>
            </a:pPr>
            <a:endParaRPr lang="fr-FR" altLang="fr-FR" sz="400" dirty="0"/>
          </a:p>
          <a:p>
            <a:pPr algn="just">
              <a:buFont typeface="Arial" pitchFamily="34" charset="0"/>
              <a:buChar char="•"/>
              <a:defRPr/>
            </a:pPr>
            <a:r>
              <a:rPr lang="fr-FR" altLang="fr-FR" dirty="0"/>
              <a:t>L'entreprise peut leur </a:t>
            </a:r>
            <a:r>
              <a:rPr lang="fr-FR" altLang="fr-FR" b="1" dirty="0"/>
              <a:t>proposer des actions concrètes</a:t>
            </a:r>
            <a:r>
              <a:rPr lang="fr-FR" altLang="fr-FR" sz="1800" b="1" dirty="0"/>
              <a:t> </a:t>
            </a:r>
            <a:r>
              <a:rPr lang="fr-FR" altLang="fr-FR" b="1" dirty="0"/>
              <a:t>et utiles</a:t>
            </a:r>
            <a:r>
              <a:rPr lang="fr-FR" altLang="fr-FR" dirty="0"/>
              <a:t>,</a:t>
            </a:r>
            <a:r>
              <a:rPr lang="fr-FR" altLang="fr-FR" sz="1400" dirty="0"/>
              <a:t> </a:t>
            </a:r>
            <a:r>
              <a:rPr lang="fr-FR" altLang="fr-FR" dirty="0"/>
              <a:t>les sensibiliser aux différents enjeux et les rendre acteurs et partenaires de la démarche.</a:t>
            </a:r>
          </a:p>
        </p:txBody>
      </p:sp>
      <p:pic>
        <p:nvPicPr>
          <p:cNvPr id="43011" name="Picture 3" descr="Description : Description : Description : Description : Description : Description : Description : Description : Description : cid:image001.png@01CBEE46.5CC029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037263"/>
            <a:ext cx="3313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5792788"/>
            <a:ext cx="45735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itre 1"/>
          <p:cNvSpPr>
            <a:spLocks noGrp="1"/>
          </p:cNvSpPr>
          <p:nvPr>
            <p:ph type="title"/>
          </p:nvPr>
        </p:nvSpPr>
        <p:spPr>
          <a:xfrm>
            <a:off x="899592" y="301625"/>
            <a:ext cx="7784033" cy="1143000"/>
          </a:xfrm>
        </p:spPr>
        <p:txBody>
          <a:bodyPr/>
          <a:lstStyle/>
          <a:p>
            <a:pPr algn="ctr"/>
            <a:r>
              <a:rPr lang="fr-FR" altLang="fr-FR" dirty="0">
                <a:solidFill>
                  <a:schemeClr val="tx1"/>
                </a:solidFill>
              </a:rPr>
              <a:t>Un formidable levier </a:t>
            </a:r>
            <a:br>
              <a:rPr lang="fr-FR" altLang="fr-FR" dirty="0">
                <a:solidFill>
                  <a:schemeClr val="tx1"/>
                </a:solidFill>
              </a:rPr>
            </a:br>
            <a:r>
              <a:rPr lang="fr-FR" altLang="fr-FR" dirty="0">
                <a:solidFill>
                  <a:schemeClr val="tx1"/>
                </a:solidFill>
              </a:rPr>
              <a:t>en matière de management</a:t>
            </a:r>
          </a:p>
        </p:txBody>
      </p:sp>
    </p:spTree>
    <p:extLst>
      <p:ext uri="{BB962C8B-B14F-4D97-AF65-F5344CB8AC3E}">
        <p14:creationId xmlns:p14="http://schemas.microsoft.com/office/powerpoint/2010/main" val="75312075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313"/>
            <a:ext cx="8640515" cy="4568825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fr-FR" altLang="fr-FR" dirty="0"/>
              <a:t>Instaure des </a:t>
            </a:r>
            <a:r>
              <a:rPr lang="fr-FR" altLang="fr-FR" b="1" dirty="0"/>
              <a:t>rapports positifs entre les personnes</a:t>
            </a:r>
            <a:r>
              <a:rPr lang="fr-FR" altLang="fr-FR" dirty="0"/>
              <a:t>, induisant une évolution de l’</a:t>
            </a:r>
            <a:r>
              <a:rPr lang="fr-FR" altLang="fr-FR" b="1" dirty="0"/>
              <a:t>ambiance de travail</a:t>
            </a:r>
          </a:p>
          <a:p>
            <a:pPr algn="just">
              <a:buFont typeface="Arial" pitchFamily="34" charset="0"/>
              <a:buChar char="•"/>
            </a:pPr>
            <a:endParaRPr lang="fr-FR" altLang="fr-FR" sz="400" dirty="0"/>
          </a:p>
          <a:p>
            <a:pPr algn="just">
              <a:buFont typeface="Arial" pitchFamily="34" charset="0"/>
              <a:buChar char="•"/>
            </a:pPr>
            <a:r>
              <a:rPr lang="fr-FR" altLang="fr-FR" dirty="0"/>
              <a:t>Encourage la </a:t>
            </a:r>
            <a:r>
              <a:rPr lang="fr-FR" altLang="fr-FR" b="1" dirty="0"/>
              <a:t>créativité</a:t>
            </a:r>
            <a:r>
              <a:rPr lang="fr-FR" altLang="fr-FR" dirty="0"/>
              <a:t>, la </a:t>
            </a:r>
            <a:r>
              <a:rPr lang="fr-FR" altLang="fr-FR" b="1" dirty="0"/>
              <a:t>capacité d'initiative</a:t>
            </a:r>
            <a:r>
              <a:rPr lang="fr-FR" altLang="fr-FR" dirty="0"/>
              <a:t> des salariés, induisant une forme </a:t>
            </a:r>
            <a:r>
              <a:rPr lang="fr-FR" altLang="fr-FR" b="1" dirty="0"/>
              <a:t>d’épanouissement</a:t>
            </a:r>
          </a:p>
          <a:p>
            <a:pPr algn="just">
              <a:buFont typeface="Arial" pitchFamily="34" charset="0"/>
              <a:buChar char="•"/>
            </a:pPr>
            <a:endParaRPr lang="fr-FR" altLang="fr-FR" sz="400" dirty="0"/>
          </a:p>
          <a:p>
            <a:pPr algn="just">
              <a:buFont typeface="Arial" pitchFamily="34" charset="0"/>
              <a:buChar char="•"/>
            </a:pPr>
            <a:r>
              <a:rPr lang="fr-FR" altLang="fr-FR" dirty="0"/>
              <a:t>Permet de </a:t>
            </a:r>
            <a:r>
              <a:rPr lang="fr-FR" altLang="fr-FR" b="1" dirty="0"/>
              <a:t>développer des compétences </a:t>
            </a:r>
            <a:r>
              <a:rPr lang="fr-FR" altLang="fr-FR" dirty="0"/>
              <a:t>aussi bien individuelles que collectives, induisant une forme de </a:t>
            </a:r>
            <a:r>
              <a:rPr lang="fr-FR" altLang="fr-FR" b="1" dirty="0"/>
              <a:t>reconnaissance</a:t>
            </a:r>
          </a:p>
        </p:txBody>
      </p:sp>
      <p:pic>
        <p:nvPicPr>
          <p:cNvPr id="44035" name="Picture 3" descr="Description : Description : Description : Description : Description : Description : Description : Description : Description : cid:image001.png@01CBEE46.5CC029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037263"/>
            <a:ext cx="3313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43588"/>
            <a:ext cx="45735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899592" y="301625"/>
            <a:ext cx="7784033" cy="1143000"/>
          </a:xfrm>
        </p:spPr>
        <p:txBody>
          <a:bodyPr/>
          <a:lstStyle/>
          <a:p>
            <a:pPr algn="ctr"/>
            <a:r>
              <a:rPr lang="fr-FR" altLang="fr-FR" dirty="0">
                <a:solidFill>
                  <a:schemeClr val="tx1"/>
                </a:solidFill>
              </a:rPr>
              <a:t>Un formidable levier </a:t>
            </a:r>
            <a:br>
              <a:rPr lang="fr-FR" altLang="fr-FR" dirty="0">
                <a:solidFill>
                  <a:schemeClr val="tx1"/>
                </a:solidFill>
              </a:rPr>
            </a:br>
            <a:r>
              <a:rPr lang="fr-FR" altLang="fr-FR" dirty="0">
                <a:solidFill>
                  <a:schemeClr val="tx1"/>
                </a:solidFill>
              </a:rPr>
              <a:t>en matière de management</a:t>
            </a:r>
          </a:p>
        </p:txBody>
      </p:sp>
    </p:spTree>
    <p:extLst>
      <p:ext uri="{BB962C8B-B14F-4D97-AF65-F5344CB8AC3E}">
        <p14:creationId xmlns:p14="http://schemas.microsoft.com/office/powerpoint/2010/main" val="154221310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u contenu 2"/>
          <p:cNvSpPr>
            <a:spLocks noGrp="1"/>
          </p:cNvSpPr>
          <p:nvPr>
            <p:ph idx="1"/>
          </p:nvPr>
        </p:nvSpPr>
        <p:spPr>
          <a:xfrm>
            <a:off x="611561" y="1700213"/>
            <a:ext cx="8424490" cy="4352925"/>
          </a:xfrm>
        </p:spPr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r>
              <a:rPr lang="fr-FR" altLang="fr-FR" dirty="0"/>
              <a:t>Induit le </a:t>
            </a:r>
            <a:r>
              <a:rPr lang="fr-FR" altLang="fr-FR" b="1" dirty="0"/>
              <a:t>respect des valeurs</a:t>
            </a:r>
            <a:r>
              <a:rPr lang="fr-FR" altLang="fr-FR" dirty="0"/>
              <a:t>, inscrit l'éthique dans la politique de l'entreprise</a:t>
            </a:r>
          </a:p>
          <a:p>
            <a:pPr algn="just">
              <a:buFont typeface="Arial" pitchFamily="34" charset="0"/>
              <a:buChar char="•"/>
              <a:defRPr/>
            </a:pPr>
            <a:endParaRPr lang="fr-FR" altLang="fr-FR" sz="1050" dirty="0"/>
          </a:p>
          <a:p>
            <a:pPr algn="just">
              <a:buFont typeface="Arial" pitchFamily="34" charset="0"/>
              <a:buChar char="•"/>
              <a:defRPr/>
            </a:pPr>
            <a:r>
              <a:rPr lang="fr-FR" altLang="fr-FR" dirty="0"/>
              <a:t>Apporte une certaine </a:t>
            </a:r>
            <a:r>
              <a:rPr lang="fr-FR" altLang="fr-FR" b="1" dirty="0"/>
              <a:t>fierté</a:t>
            </a:r>
            <a:r>
              <a:rPr lang="fr-FR" altLang="fr-FR" dirty="0"/>
              <a:t> d’appartenir à une entreprise reconnue localement, régionalement, voire nationalement du point de vue du développement durable</a:t>
            </a:r>
          </a:p>
          <a:p>
            <a:pPr algn="just">
              <a:buFont typeface="Arial" pitchFamily="34" charset="0"/>
              <a:buChar char="•"/>
              <a:defRPr/>
            </a:pPr>
            <a:endParaRPr lang="fr-FR" altLang="fr-FR" sz="1050" dirty="0"/>
          </a:p>
          <a:p>
            <a:pPr algn="just">
              <a:buFont typeface="Arial" pitchFamily="34" charset="0"/>
              <a:buChar char="•"/>
              <a:defRPr/>
            </a:pPr>
            <a:r>
              <a:rPr lang="fr-FR" altLang="fr-FR" dirty="0"/>
              <a:t>Génère la </a:t>
            </a:r>
            <a:r>
              <a:rPr lang="fr-FR" altLang="fr-FR" b="1" dirty="0"/>
              <a:t>recherche de satisfaction </a:t>
            </a:r>
            <a:r>
              <a:rPr lang="fr-FR" altLang="fr-FR" dirty="0"/>
              <a:t>des usagers, de leur famille et des salariés </a:t>
            </a:r>
          </a:p>
          <a:p>
            <a:pPr algn="just">
              <a:buFont typeface="Arial" pitchFamily="34" charset="0"/>
              <a:buChar char="•"/>
              <a:defRPr/>
            </a:pPr>
            <a:endParaRPr lang="fr-FR" altLang="fr-FR" dirty="0"/>
          </a:p>
        </p:txBody>
      </p:sp>
      <p:pic>
        <p:nvPicPr>
          <p:cNvPr id="45059" name="Picture 3" descr="Description : Description : Description : Description : Description : Description : Description : Description : Description : cid:image001.png@01CBEE46.5CC029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037263"/>
            <a:ext cx="3313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43588"/>
            <a:ext cx="45735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899592" y="301625"/>
            <a:ext cx="7784033" cy="1143000"/>
          </a:xfrm>
        </p:spPr>
        <p:txBody>
          <a:bodyPr/>
          <a:lstStyle/>
          <a:p>
            <a:pPr algn="ctr"/>
            <a:r>
              <a:rPr lang="fr-FR" altLang="fr-FR" dirty="0">
                <a:solidFill>
                  <a:schemeClr val="tx1"/>
                </a:solidFill>
              </a:rPr>
              <a:t>Un formidable levier </a:t>
            </a:r>
            <a:br>
              <a:rPr lang="fr-FR" altLang="fr-FR" dirty="0">
                <a:solidFill>
                  <a:schemeClr val="tx1"/>
                </a:solidFill>
              </a:rPr>
            </a:br>
            <a:r>
              <a:rPr lang="fr-FR" altLang="fr-FR" dirty="0">
                <a:solidFill>
                  <a:schemeClr val="tx1"/>
                </a:solidFill>
              </a:rPr>
              <a:t>en matière de management</a:t>
            </a:r>
          </a:p>
        </p:txBody>
      </p:sp>
    </p:spTree>
    <p:extLst>
      <p:ext uri="{BB962C8B-B14F-4D97-AF65-F5344CB8AC3E}">
        <p14:creationId xmlns:p14="http://schemas.microsoft.com/office/powerpoint/2010/main" val="54837593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u contenu 2"/>
          <p:cNvSpPr>
            <a:spLocks noGrp="1"/>
          </p:cNvSpPr>
          <p:nvPr>
            <p:ph idx="1"/>
          </p:nvPr>
        </p:nvSpPr>
        <p:spPr>
          <a:xfrm>
            <a:off x="755650" y="1484313"/>
            <a:ext cx="8137525" cy="4568825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endParaRPr lang="fr-FR" altLang="fr-FR" sz="2000" dirty="0"/>
          </a:p>
          <a:p>
            <a:pPr algn="just">
              <a:buFont typeface="Arial" pitchFamily="34" charset="0"/>
              <a:buChar char="•"/>
            </a:pPr>
            <a:r>
              <a:rPr lang="fr-FR" altLang="fr-FR" b="1" dirty="0"/>
              <a:t>Sécurise les conditions de travail </a:t>
            </a:r>
            <a:r>
              <a:rPr lang="fr-FR" altLang="fr-FR" dirty="0"/>
              <a:t>et protège la santé des salariés (prévention, alimentation, réduction des expositions aux polluants) </a:t>
            </a:r>
          </a:p>
          <a:p>
            <a:pPr algn="just">
              <a:buFont typeface="Arial" pitchFamily="34" charset="0"/>
              <a:buChar char="•"/>
            </a:pPr>
            <a:endParaRPr lang="fr-FR" altLang="fr-FR" sz="1200" dirty="0"/>
          </a:p>
          <a:p>
            <a:pPr algn="just">
              <a:buFont typeface="Arial" pitchFamily="34" charset="0"/>
              <a:buChar char="•"/>
            </a:pPr>
            <a:r>
              <a:rPr lang="fr-FR" altLang="fr-FR" dirty="0"/>
              <a:t>Donne la possibilité aux salariés de </a:t>
            </a:r>
            <a:r>
              <a:rPr lang="fr-FR" altLang="fr-FR" b="1" dirty="0"/>
              <a:t>participer à une démarche </a:t>
            </a:r>
            <a:r>
              <a:rPr lang="fr-FR" altLang="fr-FR" b="1" dirty="0" err="1"/>
              <a:t>écoc</a:t>
            </a:r>
            <a:r>
              <a:rPr lang="fr-FR" altLang="fr-FR" dirty="0" err="1"/>
              <a:t>itoyenne</a:t>
            </a:r>
            <a:r>
              <a:rPr lang="fr-FR" altLang="fr-FR" dirty="0"/>
              <a:t>, innovante et valorisante</a:t>
            </a:r>
          </a:p>
          <a:p>
            <a:pPr algn="just">
              <a:buFont typeface="Arial" pitchFamily="34" charset="0"/>
              <a:buChar char="•"/>
            </a:pPr>
            <a:endParaRPr lang="fr-FR" altLang="fr-FR" sz="2700" dirty="0"/>
          </a:p>
        </p:txBody>
      </p:sp>
      <p:pic>
        <p:nvPicPr>
          <p:cNvPr id="46083" name="Picture 3" descr="Description : Description : Description : Description : Description : Description : Description : Description : Description : cid:image001.png@01CBEE46.5CC029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037263"/>
            <a:ext cx="3313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43588"/>
            <a:ext cx="45735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899592" y="301625"/>
            <a:ext cx="7784033" cy="1143000"/>
          </a:xfrm>
        </p:spPr>
        <p:txBody>
          <a:bodyPr/>
          <a:lstStyle/>
          <a:p>
            <a:pPr algn="ctr"/>
            <a:r>
              <a:rPr lang="fr-FR" altLang="fr-FR" dirty="0">
                <a:solidFill>
                  <a:schemeClr val="tx1"/>
                </a:solidFill>
              </a:rPr>
              <a:t>Un formidable levier </a:t>
            </a:r>
            <a:br>
              <a:rPr lang="fr-FR" altLang="fr-FR" dirty="0">
                <a:solidFill>
                  <a:schemeClr val="tx1"/>
                </a:solidFill>
              </a:rPr>
            </a:br>
            <a:r>
              <a:rPr lang="fr-FR" altLang="fr-FR" dirty="0">
                <a:solidFill>
                  <a:schemeClr val="tx1"/>
                </a:solidFill>
              </a:rPr>
              <a:t>en matière de management</a:t>
            </a:r>
          </a:p>
        </p:txBody>
      </p:sp>
    </p:spTree>
    <p:extLst>
      <p:ext uri="{BB962C8B-B14F-4D97-AF65-F5344CB8AC3E}">
        <p14:creationId xmlns:p14="http://schemas.microsoft.com/office/powerpoint/2010/main" val="100101320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3787" cy="1143000"/>
          </a:xfrm>
        </p:spPr>
        <p:txBody>
          <a:bodyPr>
            <a:noAutofit/>
          </a:bodyPr>
          <a:lstStyle/>
          <a:p>
            <a:pPr algn="ctr"/>
            <a:r>
              <a:rPr lang="fr-FR" altLang="fr-FR" dirty="0"/>
              <a:t>Le Pôle Seniors </a:t>
            </a:r>
            <a:br>
              <a:rPr lang="fr-FR" altLang="fr-FR" dirty="0"/>
            </a:br>
            <a:r>
              <a:rPr lang="fr-FR" altLang="fr-FR" dirty="0"/>
              <a:t>des Diaconesses de Strasbourg</a:t>
            </a: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1115616" y="2132856"/>
            <a:ext cx="7560840" cy="4392488"/>
          </a:xfrm>
        </p:spPr>
        <p:txBody>
          <a:bodyPr>
            <a:noAutofit/>
          </a:bodyPr>
          <a:lstStyle/>
          <a:p>
            <a:pPr>
              <a:buFontTx/>
              <a:buChar char="-"/>
              <a:defRPr/>
            </a:pPr>
            <a:r>
              <a:rPr lang="fr-FR" altLang="fr-FR" dirty="0"/>
              <a:t>5 EHPAD,</a:t>
            </a:r>
          </a:p>
          <a:p>
            <a:pPr>
              <a:buFontTx/>
              <a:buChar char="-"/>
              <a:defRPr/>
            </a:pPr>
            <a:endParaRPr lang="fr-FR" altLang="fr-FR" sz="800" dirty="0"/>
          </a:p>
          <a:p>
            <a:pPr>
              <a:buFontTx/>
              <a:buChar char="-"/>
              <a:defRPr/>
            </a:pPr>
            <a:r>
              <a:rPr lang="fr-FR" altLang="fr-FR" dirty="0"/>
              <a:t>1 Résidence Autonomie, </a:t>
            </a:r>
          </a:p>
          <a:p>
            <a:pPr>
              <a:buFontTx/>
              <a:buChar char="-"/>
              <a:defRPr/>
            </a:pPr>
            <a:endParaRPr lang="fr-FR" altLang="fr-FR" sz="800" dirty="0"/>
          </a:p>
          <a:p>
            <a:pPr>
              <a:buFontTx/>
              <a:buChar char="-"/>
              <a:defRPr/>
            </a:pPr>
            <a:r>
              <a:rPr lang="fr-FR" altLang="fr-FR" dirty="0"/>
              <a:t>1 Foyer-Logement,</a:t>
            </a:r>
          </a:p>
          <a:p>
            <a:pPr>
              <a:buFontTx/>
              <a:buChar char="-"/>
              <a:defRPr/>
            </a:pPr>
            <a:endParaRPr lang="fr-FR" altLang="fr-FR" sz="800" dirty="0"/>
          </a:p>
          <a:p>
            <a:pPr>
              <a:buFontTx/>
              <a:buChar char="-"/>
              <a:defRPr/>
            </a:pPr>
            <a:r>
              <a:rPr lang="fr-FR" altLang="fr-FR" dirty="0"/>
              <a:t>567 personnes âgées accueillies,</a:t>
            </a:r>
          </a:p>
          <a:p>
            <a:pPr>
              <a:buFontTx/>
              <a:buChar char="-"/>
              <a:defRPr/>
            </a:pPr>
            <a:endParaRPr lang="fr-FR" altLang="fr-FR" sz="800" dirty="0"/>
          </a:p>
          <a:p>
            <a:pPr marL="0" indent="0">
              <a:buNone/>
              <a:defRPr/>
            </a:pPr>
            <a:r>
              <a:rPr lang="fr-FR" altLang="fr-FR" dirty="0"/>
              <a:t>- 332 salariés.</a:t>
            </a:r>
          </a:p>
          <a:p>
            <a:pPr marL="0" indent="0">
              <a:buNone/>
              <a:defRPr/>
            </a:pPr>
            <a:endParaRPr lang="fr-FR" altLang="fr-FR" sz="12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fr-FR" altLang="fr-FR" sz="1200" dirty="0"/>
          </a:p>
        </p:txBody>
      </p:sp>
    </p:spTree>
    <p:extLst>
      <p:ext uri="{BB962C8B-B14F-4D97-AF65-F5344CB8AC3E}">
        <p14:creationId xmlns:p14="http://schemas.microsoft.com/office/powerpoint/2010/main" val="34759244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u contenu 2"/>
          <p:cNvSpPr>
            <a:spLocks noGrp="1"/>
          </p:cNvSpPr>
          <p:nvPr>
            <p:ph idx="1"/>
          </p:nvPr>
        </p:nvSpPr>
        <p:spPr>
          <a:xfrm>
            <a:off x="900113" y="1484313"/>
            <a:ext cx="7993062" cy="456882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fr-FR" altLang="fr-FR" sz="2000" dirty="0"/>
          </a:p>
          <a:p>
            <a:pPr algn="just">
              <a:buFont typeface="Arial" pitchFamily="34" charset="0"/>
              <a:buChar char="•"/>
            </a:pPr>
            <a:r>
              <a:rPr lang="fr-FR" altLang="fr-FR" b="1" dirty="0"/>
              <a:t>Dynamise, mobilise les équipes </a:t>
            </a:r>
            <a:r>
              <a:rPr lang="fr-FR" altLang="fr-FR" dirty="0"/>
              <a:t>dans une démarche volontaire et responsable</a:t>
            </a:r>
          </a:p>
          <a:p>
            <a:pPr algn="just">
              <a:buFont typeface="Arial" pitchFamily="34" charset="0"/>
              <a:buChar char="•"/>
            </a:pPr>
            <a:endParaRPr lang="fr-FR" altLang="fr-FR" sz="1200" dirty="0"/>
          </a:p>
          <a:p>
            <a:pPr algn="just">
              <a:buFont typeface="Arial" pitchFamily="34" charset="0"/>
              <a:buChar char="•"/>
            </a:pPr>
            <a:r>
              <a:rPr lang="fr-FR" altLang="fr-FR" dirty="0"/>
              <a:t>Permet de </a:t>
            </a:r>
            <a:r>
              <a:rPr lang="fr-FR" altLang="fr-FR" b="1" dirty="0"/>
              <a:t>sortir du champ quotidien </a:t>
            </a:r>
            <a:r>
              <a:rPr lang="fr-FR" altLang="fr-FR" dirty="0"/>
              <a:t>de la mission propre</a:t>
            </a:r>
          </a:p>
          <a:p>
            <a:pPr algn="just">
              <a:buFont typeface="Arial" pitchFamily="34" charset="0"/>
              <a:buChar char="•"/>
            </a:pPr>
            <a:endParaRPr lang="fr-FR" altLang="fr-FR" sz="1200" dirty="0"/>
          </a:p>
          <a:p>
            <a:pPr algn="just">
              <a:buFont typeface="Arial" pitchFamily="34" charset="0"/>
              <a:buChar char="•"/>
            </a:pPr>
            <a:r>
              <a:rPr lang="fr-FR" altLang="fr-FR" dirty="0"/>
              <a:t>Favorise la formation et les </a:t>
            </a:r>
            <a:r>
              <a:rPr lang="fr-FR" altLang="fr-FR" b="1" dirty="0"/>
              <a:t>évolutions professionnelles</a:t>
            </a:r>
          </a:p>
        </p:txBody>
      </p:sp>
      <p:pic>
        <p:nvPicPr>
          <p:cNvPr id="47107" name="Picture 3" descr="Description : Description : Description : Description : Description : Description : Description : Description : Description : cid:image001.png@01CBEE46.5CC029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037263"/>
            <a:ext cx="3313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43588"/>
            <a:ext cx="45735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899592" y="301625"/>
            <a:ext cx="7784033" cy="1143000"/>
          </a:xfrm>
        </p:spPr>
        <p:txBody>
          <a:bodyPr/>
          <a:lstStyle/>
          <a:p>
            <a:pPr algn="ctr"/>
            <a:r>
              <a:rPr lang="fr-FR" altLang="fr-FR" dirty="0">
                <a:solidFill>
                  <a:schemeClr val="tx1"/>
                </a:solidFill>
              </a:rPr>
              <a:t>Un formidable levier </a:t>
            </a:r>
            <a:br>
              <a:rPr lang="fr-FR" altLang="fr-FR" dirty="0">
                <a:solidFill>
                  <a:schemeClr val="tx1"/>
                </a:solidFill>
              </a:rPr>
            </a:br>
            <a:r>
              <a:rPr lang="fr-FR" altLang="fr-FR" dirty="0">
                <a:solidFill>
                  <a:schemeClr val="tx1"/>
                </a:solidFill>
              </a:rPr>
              <a:t>en matière de management</a:t>
            </a:r>
          </a:p>
        </p:txBody>
      </p:sp>
    </p:spTree>
    <p:extLst>
      <p:ext uri="{BB962C8B-B14F-4D97-AF65-F5344CB8AC3E}">
        <p14:creationId xmlns:p14="http://schemas.microsoft.com/office/powerpoint/2010/main" val="965935269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u contenu 2"/>
          <p:cNvSpPr>
            <a:spLocks noGrp="1"/>
          </p:cNvSpPr>
          <p:nvPr>
            <p:ph idx="1"/>
          </p:nvPr>
        </p:nvSpPr>
        <p:spPr>
          <a:xfrm>
            <a:off x="683568" y="1484313"/>
            <a:ext cx="8209607" cy="456882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fr-FR" altLang="fr-FR" sz="200" dirty="0"/>
          </a:p>
          <a:p>
            <a:pPr algn="just">
              <a:buFont typeface="Arial" pitchFamily="34" charset="0"/>
              <a:buChar char="•"/>
            </a:pPr>
            <a:r>
              <a:rPr lang="fr-FR" altLang="fr-FR" dirty="0"/>
              <a:t>Au final, inscrire sa structure dans un projet « développement durable » contribue fortement à </a:t>
            </a:r>
            <a:r>
              <a:rPr lang="fr-FR" altLang="fr-FR" b="1" dirty="0"/>
              <a:t>fidéliser le personnel</a:t>
            </a:r>
            <a:r>
              <a:rPr lang="fr-FR" altLang="fr-FR" dirty="0"/>
              <a:t>, ce qui est essentiel en période</a:t>
            </a:r>
            <a:r>
              <a:rPr lang="fr-FR" altLang="fr-FR" sz="1800" dirty="0"/>
              <a:t> </a:t>
            </a:r>
            <a:r>
              <a:rPr lang="fr-FR" altLang="fr-FR" dirty="0"/>
              <a:t>de pénurie</a:t>
            </a:r>
            <a:r>
              <a:rPr lang="fr-FR" altLang="fr-FR" sz="1400" dirty="0"/>
              <a:t> </a:t>
            </a:r>
            <a:r>
              <a:rPr lang="fr-FR" altLang="fr-FR" dirty="0"/>
              <a:t>de</a:t>
            </a:r>
            <a:r>
              <a:rPr lang="fr-FR" altLang="fr-FR" sz="2000" dirty="0"/>
              <a:t> </a:t>
            </a:r>
            <a:r>
              <a:rPr lang="fr-FR" altLang="fr-FR" dirty="0"/>
              <a:t>personnel qualifié.</a:t>
            </a:r>
          </a:p>
          <a:p>
            <a:pPr algn="just">
              <a:buFont typeface="Arial" pitchFamily="34" charset="0"/>
              <a:buChar char="•"/>
            </a:pPr>
            <a:endParaRPr lang="fr-FR" altLang="fr-FR" sz="1050" dirty="0"/>
          </a:p>
          <a:p>
            <a:pPr algn="just">
              <a:buFont typeface="Arial" pitchFamily="34" charset="0"/>
              <a:buChar char="•"/>
            </a:pPr>
            <a:r>
              <a:rPr lang="fr-FR" altLang="fr-FR" dirty="0"/>
              <a:t>C’est également un </a:t>
            </a:r>
            <a:r>
              <a:rPr lang="fr-FR" altLang="fr-FR" b="1" dirty="0"/>
              <a:t>argument non négligeable en matière d’attractivité</a:t>
            </a:r>
            <a:r>
              <a:rPr lang="fr-FR" altLang="fr-FR" dirty="0"/>
              <a:t>, sachant que le secteur social et médico-social souffre fortement sur ce point.</a:t>
            </a:r>
          </a:p>
        </p:txBody>
      </p:sp>
      <p:pic>
        <p:nvPicPr>
          <p:cNvPr id="47107" name="Picture 3" descr="Description : Description : Description : Description : Description : Description : Description : Description : Description : cid:image001.png@01CBEE46.5CC029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037263"/>
            <a:ext cx="3313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43588"/>
            <a:ext cx="45735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899592" y="301625"/>
            <a:ext cx="7784033" cy="1143000"/>
          </a:xfrm>
        </p:spPr>
        <p:txBody>
          <a:bodyPr/>
          <a:lstStyle/>
          <a:p>
            <a:pPr algn="ctr"/>
            <a:r>
              <a:rPr lang="fr-FR" altLang="fr-FR" dirty="0">
                <a:solidFill>
                  <a:schemeClr val="tx1"/>
                </a:solidFill>
              </a:rPr>
              <a:t>Un formidable levier </a:t>
            </a:r>
            <a:br>
              <a:rPr lang="fr-FR" altLang="fr-FR" dirty="0">
                <a:solidFill>
                  <a:schemeClr val="tx1"/>
                </a:solidFill>
              </a:rPr>
            </a:br>
            <a:r>
              <a:rPr lang="fr-FR" altLang="fr-FR" dirty="0">
                <a:solidFill>
                  <a:schemeClr val="tx1"/>
                </a:solidFill>
              </a:rPr>
              <a:t>en matière de management</a:t>
            </a:r>
          </a:p>
        </p:txBody>
      </p:sp>
    </p:spTree>
    <p:extLst>
      <p:ext uri="{BB962C8B-B14F-4D97-AF65-F5344CB8AC3E}">
        <p14:creationId xmlns:p14="http://schemas.microsoft.com/office/powerpoint/2010/main" val="2943632482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420938"/>
            <a:ext cx="8280400" cy="3095625"/>
          </a:xfrm>
        </p:spPr>
        <p:txBody>
          <a:bodyPr/>
          <a:lstStyle/>
          <a:p>
            <a:pPr algn="just" eaLnBrk="1" hangingPunct="1">
              <a:defRPr/>
            </a:pPr>
            <a:br>
              <a:rPr lang="fr-FR" sz="4000" dirty="0">
                <a:solidFill>
                  <a:schemeClr val="tx1"/>
                </a:solidFill>
                <a:latin typeface="+mn-lt"/>
              </a:rPr>
            </a:br>
            <a:br>
              <a:rPr lang="fr-FR" sz="4000" dirty="0">
                <a:solidFill>
                  <a:schemeClr val="tx1"/>
                </a:solidFill>
                <a:latin typeface="+mn-lt"/>
              </a:rPr>
            </a:br>
            <a:br>
              <a:rPr lang="fr-FR" sz="4000" dirty="0">
                <a:solidFill>
                  <a:schemeClr val="tx1"/>
                </a:solidFill>
                <a:latin typeface="+mn-lt"/>
              </a:rPr>
            </a:br>
            <a:br>
              <a:rPr lang="fr-FR" sz="4000" dirty="0">
                <a:solidFill>
                  <a:schemeClr val="tx1"/>
                </a:solidFill>
                <a:latin typeface="+mn-lt"/>
              </a:rPr>
            </a:br>
            <a:br>
              <a:rPr lang="fr-FR" sz="4000" dirty="0">
                <a:solidFill>
                  <a:schemeClr val="tx1"/>
                </a:solidFill>
                <a:latin typeface="+mn-lt"/>
              </a:rPr>
            </a:br>
            <a:r>
              <a:rPr lang="fr-FR" dirty="0">
                <a:solidFill>
                  <a:schemeClr val="tx1"/>
                </a:solidFill>
                <a:latin typeface="+mn-lt"/>
              </a:rPr>
              <a:t>La réussite et le rayonnement d’une entreprise résident dans sa capacité à croire dans ses salariés et à miser sur leur bien-être au travail. </a:t>
            </a:r>
          </a:p>
        </p:txBody>
      </p:sp>
      <p:pic>
        <p:nvPicPr>
          <p:cNvPr id="50179" name="Picture 3" descr="Description : Description : Description : Description : Description : Description : Description : Description : Description : cid:image001.png@01CBEE46.5CC029D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037263"/>
            <a:ext cx="3313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5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843588"/>
            <a:ext cx="45735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7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Description : Description : Description : Description : Description : Description : Description : Description : Description : cid:image001.png@01CBEE46.5CC029D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037263"/>
            <a:ext cx="3313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5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843588"/>
            <a:ext cx="45735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1187450" y="301625"/>
            <a:ext cx="7705725" cy="82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altLang="fr-FR" kern="0" dirty="0">
                <a:solidFill>
                  <a:srgbClr val="000000"/>
                </a:solidFill>
              </a:rPr>
              <a:t>Comment engager sa structure ?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611560" y="1512573"/>
            <a:ext cx="8532440" cy="4524690"/>
          </a:xfrm>
        </p:spPr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r>
              <a:rPr lang="fr-FR" altLang="fr-FR" dirty="0"/>
              <a:t>Quelles attentes ? </a:t>
            </a:r>
          </a:p>
          <a:p>
            <a:pPr marL="360363" indent="-360363" algn="just">
              <a:buNone/>
              <a:defRPr/>
            </a:pPr>
            <a:r>
              <a:rPr lang="fr-FR" altLang="fr-FR" dirty="0"/>
              <a:t>	</a:t>
            </a:r>
            <a:r>
              <a:rPr lang="fr-FR" altLang="fr-FR" b="1" dirty="0"/>
              <a:t>Enquête auprès des usagers, familles, salariés, bénévoles et administrateurs</a:t>
            </a:r>
            <a:endParaRPr lang="fr-FR" altLang="fr-FR" sz="800" b="1" dirty="0"/>
          </a:p>
          <a:p>
            <a:pPr algn="just">
              <a:buFont typeface="Arial" pitchFamily="34" charset="0"/>
              <a:buChar char="•"/>
              <a:defRPr/>
            </a:pPr>
            <a:r>
              <a:rPr lang="fr-FR" altLang="fr-FR" dirty="0"/>
              <a:t>Quelles règles de fonctionnement ?</a:t>
            </a:r>
          </a:p>
          <a:p>
            <a:pPr marL="0" indent="0" algn="just">
              <a:buNone/>
              <a:defRPr/>
            </a:pPr>
            <a:r>
              <a:rPr lang="fr-FR" altLang="fr-FR" dirty="0"/>
              <a:t>   </a:t>
            </a:r>
            <a:r>
              <a:rPr lang="fr-FR" altLang="fr-FR" b="1" dirty="0"/>
              <a:t>Rédaction d’une charte </a:t>
            </a:r>
            <a:endParaRPr lang="fr-FR" altLang="fr-FR" sz="800" b="1" dirty="0"/>
          </a:p>
          <a:p>
            <a:pPr algn="just">
              <a:buFont typeface="Arial" pitchFamily="34" charset="0"/>
              <a:buChar char="•"/>
              <a:defRPr/>
            </a:pPr>
            <a:r>
              <a:rPr lang="fr-FR" altLang="fr-FR" dirty="0"/>
              <a:t>Quel gouvernance ?</a:t>
            </a:r>
          </a:p>
          <a:p>
            <a:pPr marL="449263" indent="-449263" algn="just">
              <a:buNone/>
              <a:defRPr/>
            </a:pPr>
            <a:r>
              <a:rPr lang="fr-FR" altLang="fr-FR" dirty="0"/>
              <a:t>   </a:t>
            </a:r>
            <a:r>
              <a:rPr lang="fr-FR" altLang="fr-FR" b="1" dirty="0"/>
              <a:t>COPIL animé par un éco-conseiller incluant usagers, familles, salariés, bénévoles et administrateurs</a:t>
            </a:r>
            <a:endParaRPr lang="fr-FR" altLang="fr-FR" sz="800" b="1" dirty="0"/>
          </a:p>
        </p:txBody>
      </p:sp>
    </p:spTree>
    <p:extLst>
      <p:ext uri="{BB962C8B-B14F-4D97-AF65-F5344CB8AC3E}">
        <p14:creationId xmlns:p14="http://schemas.microsoft.com/office/powerpoint/2010/main" val="50178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Description : Description : Description : Description : Description : Description : Description : Description : Description : cid:image001.png@01CBEE46.5CC029D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037263"/>
            <a:ext cx="3313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5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843588"/>
            <a:ext cx="45735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1187450" y="301625"/>
            <a:ext cx="7705725" cy="82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altLang="fr-FR" kern="0" dirty="0">
                <a:solidFill>
                  <a:srgbClr val="000000"/>
                </a:solidFill>
              </a:rPr>
              <a:t>Comment engager sa structure ?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95536" y="1684338"/>
            <a:ext cx="8748464" cy="4352925"/>
          </a:xfrm>
        </p:spPr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r>
              <a:rPr lang="fr-FR" altLang="fr-FR" dirty="0"/>
              <a:t>Quels projets ? </a:t>
            </a:r>
          </a:p>
          <a:p>
            <a:pPr marL="360363" indent="0" algn="just">
              <a:buNone/>
              <a:defRPr/>
            </a:pPr>
            <a:r>
              <a:rPr lang="fr-FR" altLang="fr-FR" b="1" dirty="0"/>
              <a:t>Valorisants et aisés à mettre en œuvre</a:t>
            </a:r>
          </a:p>
          <a:p>
            <a:pPr marL="360363" indent="0" algn="just">
              <a:buNone/>
              <a:defRPr/>
            </a:pPr>
            <a:endParaRPr lang="fr-FR" altLang="fr-FR" sz="400" dirty="0"/>
          </a:p>
          <a:p>
            <a:pPr algn="just">
              <a:buFont typeface="Arial" pitchFamily="34" charset="0"/>
              <a:buChar char="•"/>
              <a:defRPr/>
            </a:pPr>
            <a:r>
              <a:rPr lang="fr-FR" altLang="fr-FR" dirty="0"/>
              <a:t>Quel engagement financier ? </a:t>
            </a:r>
          </a:p>
          <a:p>
            <a:pPr marL="0" indent="0" algn="just">
              <a:buNone/>
              <a:defRPr/>
            </a:pPr>
            <a:r>
              <a:rPr lang="fr-FR" altLang="fr-FR" dirty="0"/>
              <a:t>   </a:t>
            </a:r>
            <a:r>
              <a:rPr lang="fr-FR" altLang="fr-FR" b="1" dirty="0"/>
              <a:t>Peut</a:t>
            </a:r>
            <a:r>
              <a:rPr lang="fr-FR" altLang="fr-FR" sz="1800" b="1" dirty="0"/>
              <a:t> </a:t>
            </a:r>
            <a:r>
              <a:rPr lang="fr-FR" altLang="fr-FR" b="1" dirty="0"/>
              <a:t>être</a:t>
            </a:r>
            <a:r>
              <a:rPr lang="fr-FR" altLang="fr-FR" sz="1800" b="1" dirty="0"/>
              <a:t> </a:t>
            </a:r>
            <a:r>
              <a:rPr lang="fr-FR" altLang="fr-FR" b="1" dirty="0"/>
              <a:t>minime</a:t>
            </a:r>
            <a:r>
              <a:rPr lang="fr-FR" altLang="fr-FR" sz="1000" b="1" dirty="0"/>
              <a:t> </a:t>
            </a:r>
            <a:r>
              <a:rPr lang="fr-FR" altLang="fr-FR" b="1" dirty="0"/>
              <a:t>–</a:t>
            </a:r>
            <a:r>
              <a:rPr lang="fr-FR" altLang="fr-FR" sz="1600" b="1" dirty="0"/>
              <a:t> </a:t>
            </a:r>
            <a:r>
              <a:rPr lang="fr-FR" altLang="fr-FR" b="1" dirty="0"/>
              <a:t>Subvention/Mécénat</a:t>
            </a:r>
            <a:endParaRPr lang="fr-FR" altLang="fr-FR" sz="400" b="1" dirty="0"/>
          </a:p>
          <a:p>
            <a:pPr algn="just">
              <a:buFont typeface="Arial" pitchFamily="34" charset="0"/>
              <a:buChar char="•"/>
              <a:defRPr/>
            </a:pPr>
            <a:r>
              <a:rPr lang="fr-FR" altLang="fr-FR" dirty="0"/>
              <a:t>Quelle méthode d’évaluation ? </a:t>
            </a:r>
          </a:p>
          <a:p>
            <a:pPr marL="360363" indent="0" algn="just">
              <a:buNone/>
              <a:defRPr/>
            </a:pPr>
            <a:r>
              <a:rPr lang="fr-FR" altLang="fr-FR" b="1" dirty="0"/>
              <a:t>Evaluation chaque année avec le MODD de l’ensemble des actions réalisées afin de mesurer les progrès</a:t>
            </a:r>
            <a:r>
              <a:rPr lang="fr-FR" altLang="fr-FR" dirty="0"/>
              <a:t>.</a:t>
            </a:r>
          </a:p>
          <a:p>
            <a:pPr marL="360363" indent="0" algn="just">
              <a:buNone/>
              <a:defRPr/>
            </a:pPr>
            <a:br>
              <a:rPr lang="fr-FR" altLang="fr-FR" dirty="0"/>
            </a:b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5315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5436096" y="1678293"/>
            <a:ext cx="3457079" cy="336412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fr-FR" altLang="fr-FR" dirty="0"/>
              <a:t>Installation d’un garage à vélos sécurisé afin d’</a:t>
            </a:r>
            <a:r>
              <a:rPr lang="fr-FR" altLang="fr-FR" b="1" dirty="0"/>
              <a:t>encourager les salariés à venir à vélo sur leur lieu de travail</a:t>
            </a:r>
          </a:p>
        </p:txBody>
      </p:sp>
      <p:pic>
        <p:nvPicPr>
          <p:cNvPr id="14340" name="Picture 3" descr="Description : Description : Description : Description : Description : Description : Description : Description : Description : cid:image001.png@01CBEE46.5CC029D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037263"/>
            <a:ext cx="3313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43588"/>
            <a:ext cx="45735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donnees-ek\dir_commun\Photos\Emdiac\Ek\2012\EK - Parc\Basse définition\Garage à vélos du personn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9" y="1700808"/>
            <a:ext cx="4464496" cy="297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905669" y="476672"/>
            <a:ext cx="8064500" cy="607095"/>
          </a:xfrm>
        </p:spPr>
        <p:txBody>
          <a:bodyPr/>
          <a:lstStyle/>
          <a:p>
            <a:pPr algn="ctr"/>
            <a:r>
              <a:rPr lang="fr-FR" altLang="fr-FR" dirty="0">
                <a:solidFill>
                  <a:schemeClr val="tx1"/>
                </a:solidFill>
              </a:rPr>
              <a:t>Transports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7615A0D-622E-411D-A55B-34EDA6200749}"/>
              </a:ext>
            </a:extLst>
          </p:cNvPr>
          <p:cNvSpPr txBox="1">
            <a:spLocks/>
          </p:cNvSpPr>
          <p:nvPr/>
        </p:nvSpPr>
        <p:spPr bwMode="auto">
          <a:xfrm>
            <a:off x="489450" y="5055630"/>
            <a:ext cx="5112519" cy="92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FR" altLang="fr-FR" b="1" kern="0" dirty="0"/>
              <a:t>Co-voiturage lors des formations</a:t>
            </a:r>
          </a:p>
        </p:txBody>
      </p:sp>
    </p:spTree>
    <p:extLst>
      <p:ext uri="{BB962C8B-B14F-4D97-AF65-F5344CB8AC3E}">
        <p14:creationId xmlns:p14="http://schemas.microsoft.com/office/powerpoint/2010/main" val="337034574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1042988" y="301625"/>
            <a:ext cx="7953375" cy="1143000"/>
          </a:xfrm>
        </p:spPr>
        <p:txBody>
          <a:bodyPr/>
          <a:lstStyle/>
          <a:p>
            <a:pPr algn="ctr"/>
            <a:br>
              <a:rPr lang="fr-FR" altLang="fr-FR">
                <a:solidFill>
                  <a:schemeClr val="tx1"/>
                </a:solidFill>
              </a:rPr>
            </a:br>
            <a:r>
              <a:rPr lang="fr-FR" altLang="fr-FR">
                <a:solidFill>
                  <a:schemeClr val="tx1"/>
                </a:solidFill>
              </a:rPr>
              <a:t>Aménagement d’un parcours </a:t>
            </a:r>
            <a:br>
              <a:rPr lang="fr-FR" altLang="fr-FR">
                <a:solidFill>
                  <a:schemeClr val="tx1"/>
                </a:solidFill>
              </a:rPr>
            </a:br>
            <a:r>
              <a:rPr lang="fr-FR" altLang="fr-FR">
                <a:solidFill>
                  <a:schemeClr val="tx1"/>
                </a:solidFill>
              </a:rPr>
              <a:t>« Santé-Saveurs »</a:t>
            </a:r>
          </a:p>
        </p:txBody>
      </p:sp>
      <p:pic>
        <p:nvPicPr>
          <p:cNvPr id="1536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1611313"/>
            <a:ext cx="3567113" cy="2376487"/>
          </a:xfrm>
        </p:spPr>
      </p:pic>
      <p:pic>
        <p:nvPicPr>
          <p:cNvPr id="15364" name="Picture 3" descr="Description : Description : Description : Description : Description : Description : Description : Description : Description : cid:image001.png@01CBEE46.5CC029D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037263"/>
            <a:ext cx="3313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43588"/>
            <a:ext cx="45735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Espace réservé du contenu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4056063"/>
            <a:ext cx="2609850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Espace réservé du contenu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4048125"/>
            <a:ext cx="2620962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91138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607095"/>
          </a:xfrm>
        </p:spPr>
        <p:txBody>
          <a:bodyPr/>
          <a:lstStyle/>
          <a:p>
            <a:pPr algn="ctr"/>
            <a:r>
              <a:rPr lang="fr-FR" altLang="fr-FR" dirty="0">
                <a:solidFill>
                  <a:schemeClr val="tx1"/>
                </a:solidFill>
              </a:rPr>
              <a:t>Réaménagement d’un parc</a:t>
            </a:r>
          </a:p>
        </p:txBody>
      </p:sp>
      <p:pic>
        <p:nvPicPr>
          <p:cNvPr id="16387" name="Picture 3" descr="Description : Description : Description : Description : Description : Description : Description : Description : Description : cid:image001.png@01CBEE46.5CC029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037263"/>
            <a:ext cx="3313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43588"/>
            <a:ext cx="45735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D:\Haute définition\_MG_8107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3325" y="1614488"/>
            <a:ext cx="3152775" cy="210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7" descr="D:\Haute définition\_MG_77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1628775"/>
            <a:ext cx="3179763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Espace réservé du contenu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3844925"/>
            <a:ext cx="3265487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16506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607095"/>
          </a:xfrm>
        </p:spPr>
        <p:txBody>
          <a:bodyPr/>
          <a:lstStyle/>
          <a:p>
            <a:pPr algn="ctr"/>
            <a:r>
              <a:rPr lang="fr-FR" altLang="fr-FR" dirty="0">
                <a:solidFill>
                  <a:schemeClr val="tx1"/>
                </a:solidFill>
              </a:rPr>
              <a:t>La Lettre Verte des EHPAD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017474"/>
              </p:ext>
            </p:extLst>
          </p:nvPr>
        </p:nvGraphicFramePr>
        <p:xfrm>
          <a:off x="1043607" y="1052736"/>
          <a:ext cx="7948231" cy="561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Acrobat Document" r:id="rId3" imgW="8019780" imgH="5667146" progId="AcroExch.Document.DC">
                  <p:embed/>
                </p:oleObj>
              </mc:Choice>
              <mc:Fallback>
                <p:oleObj name="Acrobat Document" r:id="rId3" imgW="8019780" imgH="566714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7" y="1052736"/>
                        <a:ext cx="7948231" cy="5616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95357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905669" y="476672"/>
            <a:ext cx="8064500" cy="607095"/>
          </a:xfrm>
        </p:spPr>
        <p:txBody>
          <a:bodyPr/>
          <a:lstStyle/>
          <a:p>
            <a:pPr algn="ctr"/>
            <a:br>
              <a:rPr lang="fr-FR" altLang="fr-FR" dirty="0">
                <a:solidFill>
                  <a:schemeClr val="tx1"/>
                </a:solidFill>
              </a:rPr>
            </a:br>
            <a:r>
              <a:rPr lang="fr-FR" altLang="fr-FR" dirty="0">
                <a:solidFill>
                  <a:schemeClr val="tx1"/>
                </a:solidFill>
              </a:rPr>
              <a:t>Mise en place de ruches</a:t>
            </a:r>
          </a:p>
        </p:txBody>
      </p:sp>
      <p:pic>
        <p:nvPicPr>
          <p:cNvPr id="17411" name="Picture 3" descr="Description : Description : Description : Description : Description : Description : Description : Description : Description : cid:image001.png@01CBEE46.5CC029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037263"/>
            <a:ext cx="3313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43588"/>
            <a:ext cx="45735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D:\Haute définition\_MG_7791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5669" y="1988840"/>
            <a:ext cx="3806825" cy="2538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donnees-ek\Utilisateurs\dir_commun\Photos\Emdiac\Les 4 Vents\Les 4 vents se mettent au vert\Rucher\Miel.jpg">
            <a:extLst>
              <a:ext uri="{FF2B5EF4-FFF2-40B4-BE49-F238E27FC236}">
                <a16:creationId xmlns:a16="http://schemas.microsoft.com/office/drawing/2014/main" id="{F1339F57-EF84-4E93-90FC-2CFFCF2E1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11" y="3487862"/>
            <a:ext cx="4187958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2812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491</Words>
  <Application>Microsoft Office PowerPoint</Application>
  <PresentationFormat>Affichage à l'écran (4:3)</PresentationFormat>
  <Paragraphs>113</Paragraphs>
  <Slides>22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</vt:lpstr>
      <vt:lpstr>FagoCoBold-Roman</vt:lpstr>
      <vt:lpstr>Verdana</vt:lpstr>
      <vt:lpstr>Wingdings</vt:lpstr>
      <vt:lpstr>Eclipse</vt:lpstr>
      <vt:lpstr>Acrobat Document</vt:lpstr>
      <vt:lpstr>Présentation PowerPoint</vt:lpstr>
      <vt:lpstr>Le Pôle Seniors  des Diaconesses de Strasbourg</vt:lpstr>
      <vt:lpstr>Présentation PowerPoint</vt:lpstr>
      <vt:lpstr>Présentation PowerPoint</vt:lpstr>
      <vt:lpstr>Transports</vt:lpstr>
      <vt:lpstr> Aménagement d’un parcours  « Santé-Saveurs »</vt:lpstr>
      <vt:lpstr>Réaménagement d’un parc</vt:lpstr>
      <vt:lpstr>La Lettre Verte des EHPAD</vt:lpstr>
      <vt:lpstr> Mise en place de ruches</vt:lpstr>
      <vt:lpstr> Accueil de moutons</vt:lpstr>
      <vt:lpstr>Présentation PowerPoint</vt:lpstr>
      <vt:lpstr>Présentation PowerPoint</vt:lpstr>
      <vt:lpstr> « La Ruche qui dit oui »</vt:lpstr>
      <vt:lpstr>Présentation PowerPoint</vt:lpstr>
      <vt:lpstr>Présentation PowerPoint</vt:lpstr>
      <vt:lpstr>Un formidable levier  en matière de management</vt:lpstr>
      <vt:lpstr>Un formidable levier  en matière de management</vt:lpstr>
      <vt:lpstr>Un formidable levier  en matière de management</vt:lpstr>
      <vt:lpstr>Un formidable levier  en matière de management</vt:lpstr>
      <vt:lpstr>Un formidable levier  en matière de management</vt:lpstr>
      <vt:lpstr>Un formidable levier  en matière de management</vt:lpstr>
      <vt:lpstr>     La réussite et le rayonnement d’une entreprise résident dans sa capacité à croire dans ses salariés et à miser sur leur bien-être au travail. </vt:lpstr>
    </vt:vector>
  </TitlesOfParts>
  <Company>Emmaüs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BUZON Stéphane</dc:creator>
  <cp:lastModifiedBy>Ehpad EMMAUS</cp:lastModifiedBy>
  <cp:revision>38</cp:revision>
  <dcterms:created xsi:type="dcterms:W3CDTF">2020-10-07T08:41:11Z</dcterms:created>
  <dcterms:modified xsi:type="dcterms:W3CDTF">2020-10-08T08:45:55Z</dcterms:modified>
</cp:coreProperties>
</file>