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6" r:id="rId5"/>
    <p:sldId id="257" r:id="rId6"/>
    <p:sldId id="268" r:id="rId7"/>
    <p:sldId id="258" r:id="rId8"/>
    <p:sldId id="259" r:id="rId9"/>
    <p:sldId id="260" r:id="rId10"/>
    <p:sldId id="262" r:id="rId11"/>
    <p:sldId id="263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8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1D41B0-B4EE-43F2-95FA-12F559684564}" v="225" dt="2020-10-05T12:05:21.9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12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therine Humbert" userId="S::c.humbert@uriopss-grandest.fr::2644c90d-a4c8-45d7-8950-26275e634d82" providerId="AD" clId="Web-{4B1D41B0-B4EE-43F2-95FA-12F559684564}"/>
    <pc:docChg chg="modSld">
      <pc:chgData name="Catherine Humbert" userId="S::c.humbert@uriopss-grandest.fr::2644c90d-a4c8-45d7-8950-26275e634d82" providerId="AD" clId="Web-{4B1D41B0-B4EE-43F2-95FA-12F559684564}" dt="2020-10-05T12:05:21.944" v="223" actId="20577"/>
      <pc:docMkLst>
        <pc:docMk/>
      </pc:docMkLst>
      <pc:sldChg chg="modSp">
        <pc:chgData name="Catherine Humbert" userId="S::c.humbert@uriopss-grandest.fr::2644c90d-a4c8-45d7-8950-26275e634d82" providerId="AD" clId="Web-{4B1D41B0-B4EE-43F2-95FA-12F559684564}" dt="2020-10-05T11:47:15.385" v="2" actId="20577"/>
        <pc:sldMkLst>
          <pc:docMk/>
          <pc:sldMk cId="2065293951" sldId="256"/>
        </pc:sldMkLst>
        <pc:spChg chg="mod">
          <ac:chgData name="Catherine Humbert" userId="S::c.humbert@uriopss-grandest.fr::2644c90d-a4c8-45d7-8950-26275e634d82" providerId="AD" clId="Web-{4B1D41B0-B4EE-43F2-95FA-12F559684564}" dt="2020-10-05T11:47:15.385" v="2" actId="20577"/>
          <ac:spMkLst>
            <pc:docMk/>
            <pc:sldMk cId="2065293951" sldId="256"/>
            <ac:spMk id="5" creationId="{00000000-0000-0000-0000-000000000000}"/>
          </ac:spMkLst>
        </pc:spChg>
      </pc:sldChg>
      <pc:sldChg chg="modSp">
        <pc:chgData name="Catherine Humbert" userId="S::c.humbert@uriopss-grandest.fr::2644c90d-a4c8-45d7-8950-26275e634d82" providerId="AD" clId="Web-{4B1D41B0-B4EE-43F2-95FA-12F559684564}" dt="2020-10-05T11:47:37.995" v="11" actId="20577"/>
        <pc:sldMkLst>
          <pc:docMk/>
          <pc:sldMk cId="3368492686" sldId="257"/>
        </pc:sldMkLst>
        <pc:spChg chg="mod">
          <ac:chgData name="Catherine Humbert" userId="S::c.humbert@uriopss-grandest.fr::2644c90d-a4c8-45d7-8950-26275e634d82" providerId="AD" clId="Web-{4B1D41B0-B4EE-43F2-95FA-12F559684564}" dt="2020-10-05T11:47:37.995" v="11" actId="20577"/>
          <ac:spMkLst>
            <pc:docMk/>
            <pc:sldMk cId="3368492686" sldId="257"/>
            <ac:spMk id="2" creationId="{00000000-0000-0000-0000-000000000000}"/>
          </ac:spMkLst>
        </pc:spChg>
      </pc:sldChg>
      <pc:sldChg chg="modSp">
        <pc:chgData name="Catherine Humbert" userId="S::c.humbert@uriopss-grandest.fr::2644c90d-a4c8-45d7-8950-26275e634d82" providerId="AD" clId="Web-{4B1D41B0-B4EE-43F2-95FA-12F559684564}" dt="2020-10-05T11:54:13.640" v="59" actId="20577"/>
        <pc:sldMkLst>
          <pc:docMk/>
          <pc:sldMk cId="954555981" sldId="263"/>
        </pc:sldMkLst>
        <pc:spChg chg="mod">
          <ac:chgData name="Catherine Humbert" userId="S::c.humbert@uriopss-grandest.fr::2644c90d-a4c8-45d7-8950-26275e634d82" providerId="AD" clId="Web-{4B1D41B0-B4EE-43F2-95FA-12F559684564}" dt="2020-10-05T11:54:13.640" v="59" actId="20577"/>
          <ac:spMkLst>
            <pc:docMk/>
            <pc:sldMk cId="954555981" sldId="263"/>
            <ac:spMk id="2" creationId="{00000000-0000-0000-0000-000000000000}"/>
          </ac:spMkLst>
        </pc:spChg>
      </pc:sldChg>
      <pc:sldChg chg="modSp">
        <pc:chgData name="Catherine Humbert" userId="S::c.humbert@uriopss-grandest.fr::2644c90d-a4c8-45d7-8950-26275e634d82" providerId="AD" clId="Web-{4B1D41B0-B4EE-43F2-95FA-12F559684564}" dt="2020-10-05T12:04:48.443" v="216" actId="20577"/>
        <pc:sldMkLst>
          <pc:docMk/>
          <pc:sldMk cId="81420939" sldId="266"/>
        </pc:sldMkLst>
        <pc:spChg chg="mod">
          <ac:chgData name="Catherine Humbert" userId="S::c.humbert@uriopss-grandest.fr::2644c90d-a4c8-45d7-8950-26275e634d82" providerId="AD" clId="Web-{4B1D41B0-B4EE-43F2-95FA-12F559684564}" dt="2020-10-05T12:04:48.443" v="216" actId="20577"/>
          <ac:spMkLst>
            <pc:docMk/>
            <pc:sldMk cId="81420939" sldId="266"/>
            <ac:spMk id="2" creationId="{00000000-0000-0000-0000-000000000000}"/>
          </ac:spMkLst>
        </pc:spChg>
      </pc:sldChg>
      <pc:sldChg chg="modSp">
        <pc:chgData name="Catherine Humbert" userId="S::c.humbert@uriopss-grandest.fr::2644c90d-a4c8-45d7-8950-26275e634d82" providerId="AD" clId="Web-{4B1D41B0-B4EE-43F2-95FA-12F559684564}" dt="2020-10-05T12:05:21.944" v="222" actId="20577"/>
        <pc:sldMkLst>
          <pc:docMk/>
          <pc:sldMk cId="3248181924" sldId="267"/>
        </pc:sldMkLst>
        <pc:spChg chg="mod">
          <ac:chgData name="Catherine Humbert" userId="S::c.humbert@uriopss-grandest.fr::2644c90d-a4c8-45d7-8950-26275e634d82" providerId="AD" clId="Web-{4B1D41B0-B4EE-43F2-95FA-12F559684564}" dt="2020-10-05T12:05:21.944" v="222" actId="20577"/>
          <ac:spMkLst>
            <pc:docMk/>
            <pc:sldMk cId="3248181924" sldId="267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329DE-329A-4918-816F-7E39FF23D368}" type="datetimeFigureOut">
              <a:rPr lang="fr-FR" smtClean="0"/>
              <a:t>07/10/2020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FE66CC-B5BB-4A3E-A17B-58064F4AFB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7630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SURE Support </a:t>
            </a:r>
            <a:r>
              <a:rPr lang="fr-FR" dirty="0" err="1"/>
              <a:t>Mitigating</a:t>
            </a:r>
            <a:r>
              <a:rPr lang="fr-FR" baseline="0" dirty="0"/>
              <a:t> </a:t>
            </a:r>
            <a:r>
              <a:rPr lang="fr-FR" baseline="0" dirty="0" err="1"/>
              <a:t>Unemployement</a:t>
            </a:r>
            <a:r>
              <a:rPr lang="fr-FR" baseline="0" dirty="0"/>
              <a:t> </a:t>
            </a:r>
            <a:r>
              <a:rPr lang="fr-FR" baseline="0" dirty="0" err="1"/>
              <a:t>Risks</a:t>
            </a:r>
            <a:r>
              <a:rPr lang="fr-FR" baseline="0" dirty="0"/>
              <a:t> in Emergency. </a:t>
            </a:r>
            <a:r>
              <a:rPr lang="fr-FR" baseline="0" dirty="0" err="1"/>
              <a:t>Ds</a:t>
            </a:r>
            <a:r>
              <a:rPr lang="fr-FR" baseline="0" dirty="0"/>
              <a:t> le cadre du </a:t>
            </a:r>
            <a:r>
              <a:rPr lang="fr-FR" baseline="0" dirty="0" err="1"/>
              <a:t>chomage</a:t>
            </a:r>
            <a:r>
              <a:rPr lang="fr-FR" baseline="0" dirty="0"/>
              <a:t> partiel, permet de financer les heures non travaillées par l’UE directement si le nombre de personnes </a:t>
            </a:r>
            <a:r>
              <a:rPr lang="fr-FR" baseline="0"/>
              <a:t>augmentait beaucoup.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E66CC-B5BB-4A3E-A17B-58064F4AFB07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4392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56716" y="3370266"/>
            <a:ext cx="6858000" cy="1481137"/>
          </a:xfrm>
        </p:spPr>
        <p:txBody>
          <a:bodyPr anchor="b">
            <a:normAutofit/>
          </a:bodyPr>
          <a:lstStyle>
            <a:lvl1pPr algn="ctr">
              <a:defRPr sz="4950" b="1" i="1">
                <a:solidFill>
                  <a:srgbClr val="0070C0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6059" y="128415"/>
            <a:ext cx="3772869" cy="130235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26" y="5581649"/>
            <a:ext cx="913244" cy="1141555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95568">
            <a:off x="6464372" y="98401"/>
            <a:ext cx="1185223" cy="1243323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070" y="5581649"/>
            <a:ext cx="986693" cy="1053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963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801D-F63B-4F44-B139-DA1C5FD46301}" type="datetimeFigureOut">
              <a:rPr lang="fr-FR" smtClean="0"/>
              <a:t>07/10/2020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E93AE-B268-4BA1-A25E-6755FCB7B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2761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801D-F63B-4F44-B139-DA1C5FD46301}" type="datetimeFigureOut">
              <a:rPr lang="fr-FR" smtClean="0"/>
              <a:t>07/10/2020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E93AE-B268-4BA1-A25E-6755FCB7B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0501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19176" y="1825628"/>
            <a:ext cx="7496175" cy="4003675"/>
          </a:xfrm>
        </p:spPr>
        <p:txBody>
          <a:bodyPr>
            <a:normAutofit/>
          </a:bodyPr>
          <a:lstStyle>
            <a:lvl1pPr>
              <a:defRPr sz="1950"/>
            </a:lvl1pPr>
            <a:lvl2pPr>
              <a:defRPr sz="1950"/>
            </a:lvl2pPr>
            <a:lvl3pPr>
              <a:defRPr sz="1950"/>
            </a:lvl3pPr>
            <a:lvl4pPr>
              <a:defRPr sz="1950"/>
            </a:lvl4pPr>
            <a:lvl5pPr>
              <a:defRPr sz="1950"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8" name="ZoneTexte 7"/>
          <p:cNvSpPr txBox="1"/>
          <p:nvPr userDrawn="1"/>
        </p:nvSpPr>
        <p:spPr>
          <a:xfrm>
            <a:off x="2371725" y="6172200"/>
            <a:ext cx="44577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altLang="fr-FR" sz="1350" b="1" dirty="0"/>
              <a:t>Rentrée sociale 2020-2021 – Réseau Uriopss-Uniopss</a:t>
            </a:r>
          </a:p>
        </p:txBody>
      </p:sp>
      <p:sp>
        <p:nvSpPr>
          <p:cNvPr id="9" name="Titre 1"/>
          <p:cNvSpPr>
            <a:spLocks noGrp="1"/>
          </p:cNvSpPr>
          <p:nvPr>
            <p:ph type="ctrTitle"/>
          </p:nvPr>
        </p:nvSpPr>
        <p:spPr>
          <a:xfrm>
            <a:off x="1143000" y="169866"/>
            <a:ext cx="6858000" cy="1074737"/>
          </a:xfrm>
        </p:spPr>
        <p:txBody>
          <a:bodyPr anchor="b">
            <a:normAutofit/>
          </a:bodyPr>
          <a:lstStyle>
            <a:lvl1pPr algn="ctr">
              <a:defRPr sz="3600" b="1">
                <a:solidFill>
                  <a:srgbClr val="0070C0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1143000" y="1409700"/>
            <a:ext cx="6858000" cy="17780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26" y="5686425"/>
            <a:ext cx="829423" cy="1036779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114" y="5686425"/>
            <a:ext cx="971282" cy="1036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084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801D-F63B-4F44-B139-DA1C5FD46301}" type="datetimeFigureOut">
              <a:rPr lang="fr-FR" smtClean="0"/>
              <a:t>07/10/2020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E93AE-B268-4BA1-A25E-6755FCB7B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71598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801D-F63B-4F44-B139-DA1C5FD46301}" type="datetimeFigureOut">
              <a:rPr lang="fr-FR" smtClean="0"/>
              <a:t>07/10/2020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E93AE-B268-4BA1-A25E-6755FCB7B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56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801D-F63B-4F44-B139-DA1C5FD46301}" type="datetimeFigureOut">
              <a:rPr lang="fr-FR" smtClean="0"/>
              <a:t>07/10/2020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E93AE-B268-4BA1-A25E-6755FCB7B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324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801D-F63B-4F44-B139-DA1C5FD46301}" type="datetimeFigureOut">
              <a:rPr lang="fr-FR" smtClean="0"/>
              <a:t>07/10/2020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E93AE-B268-4BA1-A25E-6755FCB7B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3580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801D-F63B-4F44-B139-DA1C5FD46301}" type="datetimeFigureOut">
              <a:rPr lang="fr-FR" smtClean="0"/>
              <a:t>07/10/2020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E93AE-B268-4BA1-A25E-6755FCB7B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242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801D-F63B-4F44-B139-DA1C5FD46301}" type="datetimeFigureOut">
              <a:rPr lang="fr-FR" smtClean="0"/>
              <a:t>07/10/2020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E93AE-B268-4BA1-A25E-6755FCB7B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1948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801D-F63B-4F44-B139-DA1C5FD46301}" type="datetimeFigureOut">
              <a:rPr lang="fr-FR" smtClean="0"/>
              <a:t>07/10/2020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E93AE-B268-4BA1-A25E-6755FCB7B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934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9801D-F63B-4F44-B139-DA1C5FD46301}" type="datetimeFigureOut">
              <a:rPr lang="fr-FR" smtClean="0"/>
              <a:t>07/10/2020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E93AE-B268-4BA1-A25E-6755FCB7B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6866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ctrTitle"/>
          </p:nvPr>
        </p:nvSpPr>
        <p:spPr>
          <a:xfrm>
            <a:off x="1268592" y="2708848"/>
            <a:ext cx="6858000" cy="2594672"/>
          </a:xfrm>
        </p:spPr>
        <p:txBody>
          <a:bodyPr>
            <a:normAutofit fontScale="90000"/>
          </a:bodyPr>
          <a:lstStyle/>
          <a:p>
            <a:r>
              <a:rPr lang="fr-FR" dirty="0"/>
              <a:t/>
            </a:r>
            <a:br>
              <a:rPr lang="fr-FR" dirty="0"/>
            </a:br>
            <a:r>
              <a:rPr lang="fr-FR" dirty="0"/>
              <a:t>Europe et Territoires</a:t>
            </a:r>
            <a:br>
              <a:rPr lang="fr-FR" dirty="0"/>
            </a:br>
            <a:r>
              <a:rPr lang="fr-FR" sz="4000" dirty="0"/>
              <a:t>« de l’Union européenne aux collectivités locales : des territoires impactés par la crise »</a:t>
            </a:r>
          </a:p>
        </p:txBody>
      </p:sp>
    </p:spTree>
    <p:extLst>
      <p:ext uri="{BB962C8B-B14F-4D97-AF65-F5344CB8AC3E}">
        <p14:creationId xmlns:p14="http://schemas.microsoft.com/office/powerpoint/2010/main" val="206529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019176" y="1775752"/>
            <a:ext cx="7496175" cy="4300852"/>
          </a:xfrm>
        </p:spPr>
        <p:txBody>
          <a:bodyPr vert="horz" lIns="91440" tIns="45720" rIns="91440" bIns="45720" rtlCol="0" anchor="t">
            <a:normAutofit fontScale="55000" lnSpcReduction="20000"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fr-FR" sz="2400" dirty="0"/>
              <a:t>La relance du débat sur la décentralisation et l’autonomie des collectivités territoriales : </a:t>
            </a:r>
          </a:p>
          <a:p>
            <a:pPr marL="0" indent="0">
              <a:spcBef>
                <a:spcPct val="0"/>
              </a:spcBef>
              <a:buNone/>
            </a:pPr>
            <a:endParaRPr lang="fr-FR" sz="2400" dirty="0"/>
          </a:p>
          <a:p>
            <a:pPr>
              <a:spcBef>
                <a:spcPct val="0"/>
              </a:spcBef>
              <a:buFontTx/>
              <a:buChar char="-"/>
            </a:pPr>
            <a:r>
              <a:rPr lang="fr-FR" sz="2400" dirty="0"/>
              <a:t>Débat post confinement sur le « bon niveau de pilotage »  et de coordination de l’action sociale et médico-sociale</a:t>
            </a:r>
          </a:p>
          <a:p>
            <a:pPr>
              <a:spcBef>
                <a:spcPct val="0"/>
              </a:spcBef>
              <a:buFontTx/>
              <a:buChar char="-"/>
            </a:pPr>
            <a:endParaRPr lang="fr-FR" sz="2400" dirty="0"/>
          </a:p>
          <a:p>
            <a:pPr>
              <a:spcBef>
                <a:spcPct val="0"/>
              </a:spcBef>
              <a:buFontTx/>
              <a:buChar char="-"/>
            </a:pPr>
            <a:r>
              <a:rPr lang="fr-FR" sz="2400" dirty="0"/>
              <a:t>Projet de loi dit « 3D » : Décentralisation, Différenciation et Déconcentration </a:t>
            </a:r>
            <a:r>
              <a:rPr lang="fr-FR" sz="2400" i="1" dirty="0"/>
              <a:t>(présenté en CM en juillet 2020 par la ministre J. GOURAULT et inscrite en 2021 sur le calendrier législatif).</a:t>
            </a:r>
            <a:endParaRPr lang="fr-FR" sz="2400" i="1">
              <a:cs typeface="Calibri"/>
            </a:endParaRPr>
          </a:p>
          <a:p>
            <a:pPr>
              <a:spcBef>
                <a:spcPct val="0"/>
              </a:spcBef>
              <a:buFont typeface="Arial"/>
              <a:buChar char="•"/>
            </a:pPr>
            <a:endParaRPr lang="fr-FR" sz="2400" dirty="0">
              <a:ea typeface="+mn-lt"/>
              <a:cs typeface="+mn-lt"/>
            </a:endParaRPr>
          </a:p>
          <a:p>
            <a:pPr lvl="1">
              <a:spcBef>
                <a:spcPct val="0"/>
              </a:spcBef>
              <a:buFontTx/>
              <a:buChar char="-"/>
            </a:pPr>
            <a:r>
              <a:rPr lang="fr-FR" sz="2400" i="1" dirty="0"/>
              <a:t>Transfert de nouvelles compétences ; expérimentation de dispositifs en accordant aux collectivités la dévolution des normes réglementaires. </a:t>
            </a:r>
          </a:p>
          <a:p>
            <a:pPr lvl="1">
              <a:spcBef>
                <a:spcPct val="0"/>
              </a:spcBef>
              <a:buFontTx/>
              <a:buChar char="-"/>
            </a:pPr>
            <a:r>
              <a:rPr lang="fr-FR" sz="2400" i="1" dirty="0"/>
              <a:t>Les collectivités pourraient fixer les conditions de mise en œuvre dans les politiques telles que la transition écologique, le logement, les transports</a:t>
            </a:r>
            <a:endParaRPr lang="fr-FR" dirty="0"/>
          </a:p>
          <a:p>
            <a:pPr lvl="1">
              <a:spcBef>
                <a:spcPct val="0"/>
              </a:spcBef>
              <a:buFontTx/>
              <a:buChar char="-"/>
            </a:pPr>
            <a:endParaRPr lang="fr-FR" sz="2400" dirty="0"/>
          </a:p>
          <a:p>
            <a:pPr lvl="1">
              <a:spcBef>
                <a:spcPct val="0"/>
              </a:spcBef>
              <a:buFontTx/>
              <a:buChar char="-"/>
            </a:pPr>
            <a:r>
              <a:rPr lang="fr-FR" sz="2400" i="1" dirty="0"/>
              <a:t>Droit de différenciation territoriale : faculté d’adapter localement une règle nationale ou de créer une règle locale ( ex. La Communauté Européenne d’Alsace en 2021 )</a:t>
            </a:r>
            <a:endParaRPr lang="fr-FR" sz="2400" i="1">
              <a:cs typeface="Calibri"/>
            </a:endParaRPr>
          </a:p>
          <a:p>
            <a:pPr marL="342900" lvl="1" indent="0">
              <a:spcBef>
                <a:spcPct val="0"/>
              </a:spcBef>
              <a:buNone/>
            </a:pPr>
            <a:endParaRPr lang="fr-FR" sz="2400" i="1" dirty="0">
              <a:cs typeface="Calibri"/>
            </a:endParaRPr>
          </a:p>
          <a:p>
            <a:pPr marL="342900" lvl="1" indent="0">
              <a:spcBef>
                <a:spcPct val="0"/>
              </a:spcBef>
              <a:buNone/>
            </a:pPr>
            <a:r>
              <a:rPr lang="fr-FR" sz="2400" dirty="0">
                <a:ea typeface="+mn-lt"/>
                <a:cs typeface="+mn-lt"/>
              </a:rPr>
              <a:t>Par ailleurs, le gouvernement entend profiter de la réforme pour "tirer les conséquences de la crise sanitaire dans le domaine de la santé et des solidarités", comme l'a exprimé Jacqueline </a:t>
            </a:r>
            <a:r>
              <a:rPr lang="fr-FR" sz="2400" dirty="0" err="1">
                <a:ea typeface="+mn-lt"/>
                <a:cs typeface="+mn-lt"/>
              </a:rPr>
              <a:t>Gourault</a:t>
            </a:r>
            <a:r>
              <a:rPr lang="fr-FR" sz="2400" dirty="0">
                <a:ea typeface="+mn-lt"/>
                <a:cs typeface="+mn-lt"/>
              </a:rPr>
              <a:t>. Dans chacun de ces domaines, le gouvernement examinera "les doublons qui existent entre les actions de l'État et celles des collectivités" </a:t>
            </a:r>
            <a:endParaRPr lang="fr-FR">
              <a:ea typeface="+mn-lt"/>
              <a:cs typeface="+mn-lt"/>
            </a:endParaRPr>
          </a:p>
          <a:p>
            <a:pPr marL="342900" lvl="1" indent="0">
              <a:spcBef>
                <a:spcPct val="0"/>
              </a:spcBef>
              <a:buNone/>
            </a:pPr>
            <a:endParaRPr lang="fr-FR" sz="2400" dirty="0">
              <a:cs typeface="Calibri"/>
            </a:endParaRPr>
          </a:p>
          <a:p>
            <a:pPr marL="342900" lvl="1" indent="0">
              <a:spcBef>
                <a:spcPct val="0"/>
              </a:spcBef>
              <a:buNone/>
            </a:pPr>
            <a:r>
              <a:rPr lang="fr-FR" sz="2400" dirty="0">
                <a:cs typeface="Calibri"/>
              </a:rPr>
              <a:t>Débat sur la recentralisation du RSA</a:t>
            </a:r>
          </a:p>
          <a:p>
            <a:pPr marL="0" indent="0">
              <a:spcBef>
                <a:spcPct val="0"/>
              </a:spcBef>
              <a:buNone/>
            </a:pPr>
            <a:endParaRPr lang="fr-FR" sz="2400" dirty="0"/>
          </a:p>
          <a:p>
            <a:pPr marL="0" indent="0">
              <a:spcBef>
                <a:spcPct val="0"/>
              </a:spcBef>
              <a:buNone/>
            </a:pPr>
            <a:r>
              <a:rPr lang="fr-FR" sz="2400" dirty="0"/>
              <a:t>Les finances des collectivités, en mesure de faire face au choc de la crise en 2020, mais en danger en 2021: </a:t>
            </a:r>
          </a:p>
          <a:p>
            <a:pPr marL="0" indent="0">
              <a:spcBef>
                <a:spcPct val="0"/>
              </a:spcBef>
              <a:buNone/>
            </a:pPr>
            <a:endParaRPr lang="fr-FR" sz="2400" dirty="0"/>
          </a:p>
          <a:p>
            <a:pPr>
              <a:spcBef>
                <a:spcPct val="0"/>
              </a:spcBef>
            </a:pPr>
            <a:r>
              <a:rPr lang="fr-FR" sz="2400" dirty="0"/>
              <a:t>Hausse des dépenses sociales et baisse des ressources fiscales suite à la réforme de la fiscalité locale. </a:t>
            </a:r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735590" y="311183"/>
            <a:ext cx="7680960" cy="944039"/>
          </a:xfrm>
        </p:spPr>
        <p:txBody>
          <a:bodyPr>
            <a:normAutofit/>
          </a:bodyPr>
          <a:lstStyle/>
          <a:p>
            <a:r>
              <a:rPr lang="fr-FR" dirty="0"/>
              <a:t>Chapitre 3 : Europe et Territoire</a:t>
            </a:r>
            <a:br>
              <a:rPr lang="fr-FR" dirty="0"/>
            </a:br>
            <a:r>
              <a:rPr lang="fr-FR" sz="2400" dirty="0"/>
              <a:t>IV. Des territoires en tension</a:t>
            </a:r>
          </a:p>
        </p:txBody>
      </p:sp>
    </p:spTree>
    <p:extLst>
      <p:ext uri="{BB962C8B-B14F-4D97-AF65-F5344CB8AC3E}">
        <p14:creationId xmlns:p14="http://schemas.microsoft.com/office/powerpoint/2010/main" val="81420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019176" y="1775752"/>
            <a:ext cx="7675937" cy="430085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fr-FR" sz="2400" b="1" dirty="0">
                <a:solidFill>
                  <a:srgbClr val="0070C0"/>
                </a:solidFill>
                <a:ea typeface="+mj-ea"/>
                <a:cs typeface="+mj-cs"/>
              </a:rPr>
              <a:t>Conclusion </a:t>
            </a:r>
          </a:p>
          <a:p>
            <a:pPr>
              <a:spcBef>
                <a:spcPct val="0"/>
              </a:spcBef>
              <a:buFontTx/>
              <a:buChar char="-"/>
            </a:pPr>
            <a:endParaRPr lang="fr-FR" sz="1600" dirty="0"/>
          </a:p>
          <a:p>
            <a:pPr marL="0" indent="0">
              <a:spcBef>
                <a:spcPct val="0"/>
              </a:spcBef>
              <a:buNone/>
            </a:pPr>
            <a:r>
              <a:rPr lang="fr-FR" sz="1600" dirty="0"/>
              <a:t>La crise sanitaire a montré que l’Union européenne pouvait activer de nombreux leviers pour accompagner et soutenir ses Etats-membres. </a:t>
            </a:r>
            <a:r>
              <a:rPr lang="fr-FR" sz="1600" b="1" dirty="0"/>
              <a:t>Entre assouplissement de sa règlementation et redéploiement des fonds européens, l’EU a d’abord trouvé des solutions d’urgence pour faire face à la crise et ses conséquences économiques.</a:t>
            </a:r>
          </a:p>
          <a:p>
            <a:pPr marL="0" indent="0">
              <a:spcBef>
                <a:spcPct val="0"/>
              </a:spcBef>
              <a:buNone/>
            </a:pPr>
            <a:endParaRPr lang="fr-FR" sz="1600" dirty="0"/>
          </a:p>
          <a:p>
            <a:pPr marL="0" indent="0">
              <a:spcBef>
                <a:spcPct val="0"/>
              </a:spcBef>
              <a:buNone/>
            </a:pPr>
            <a:r>
              <a:rPr lang="fr-FR" sz="1600" dirty="0"/>
              <a:t>Dans une perspective de plus long terme, l</a:t>
            </a:r>
            <a:r>
              <a:rPr lang="fr-FR" sz="1600" b="1" dirty="0"/>
              <a:t>’élaboration du plan de relance européen</a:t>
            </a:r>
            <a:r>
              <a:rPr lang="fr-FR" sz="1600" dirty="0"/>
              <a:t>, inédit par son ampleur, </a:t>
            </a:r>
            <a:r>
              <a:rPr lang="fr-FR" sz="1600" b="1" dirty="0"/>
              <a:t>va bouleverser le fonctionnement économique de l’Unio</a:t>
            </a:r>
            <a:r>
              <a:rPr lang="fr-FR" sz="1600" dirty="0"/>
              <a:t>n puisque, </a:t>
            </a:r>
            <a:r>
              <a:rPr lang="fr-FR" sz="1600" b="1" dirty="0"/>
              <a:t>pour la première fois, elle s’endettera en son nom propre</a:t>
            </a:r>
            <a:r>
              <a:rPr lang="fr-FR" sz="1600" dirty="0"/>
              <a:t>, créant ainsi une nouvelle solidarité économique entre les Vingt-sept. La France en bénéficiera largement dans le cadre de son propre plan de relance. </a:t>
            </a:r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Chapitre 3 : Europe et Territoire</a:t>
            </a:r>
          </a:p>
        </p:txBody>
      </p:sp>
    </p:spTree>
    <p:extLst>
      <p:ext uri="{BB962C8B-B14F-4D97-AF65-F5344CB8AC3E}">
        <p14:creationId xmlns:p14="http://schemas.microsoft.com/office/powerpoint/2010/main" val="3248181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019176" y="1775752"/>
            <a:ext cx="7496175" cy="430085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fr-FR" sz="2400" b="1" dirty="0">
                <a:solidFill>
                  <a:srgbClr val="0070C0"/>
                </a:solidFill>
                <a:ea typeface="+mj-ea"/>
                <a:cs typeface="+mj-cs"/>
              </a:rPr>
              <a:t>I. La réponse européenne à la crise sanitaire et sociale </a:t>
            </a:r>
            <a:endParaRPr lang="fr-FR" dirty="0">
              <a:ea typeface="+mj-ea"/>
              <a:cs typeface="+mj-cs"/>
            </a:endParaRPr>
          </a:p>
          <a:p>
            <a:pPr marL="514350" indent="-514350">
              <a:spcBef>
                <a:spcPct val="0"/>
              </a:spcBef>
              <a:buAutoNum type="romanUcPeriod"/>
            </a:pPr>
            <a:endParaRPr lang="fr-FR" sz="2400" b="1" dirty="0">
              <a:solidFill>
                <a:srgbClr val="0070C0"/>
              </a:solidFill>
              <a:ea typeface="+mj-ea"/>
              <a:cs typeface="+mj-cs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fr-FR" sz="2400" b="1" dirty="0">
                <a:solidFill>
                  <a:srgbClr val="0070C0"/>
                </a:solidFill>
                <a:ea typeface="+mj-ea"/>
                <a:cs typeface="+mj-cs"/>
              </a:rPr>
              <a:t>II. La prochaine programmation du budget européen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fr-FR" sz="1600" dirty="0"/>
              <a:t> </a:t>
            </a:r>
            <a:endParaRPr lang="fr-FR" sz="1600" b="1" dirty="0">
              <a:solidFill>
                <a:srgbClr val="0070C0"/>
              </a:solidFill>
              <a:ea typeface="+mj-ea"/>
              <a:cs typeface="+mj-cs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fr-FR" sz="2400" b="1" dirty="0">
                <a:solidFill>
                  <a:srgbClr val="0070C0"/>
                </a:solidFill>
                <a:ea typeface="+mj-ea"/>
                <a:cs typeface="+mj-cs"/>
              </a:rPr>
              <a:t>III. Des consultations européennes en cours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fr-FR" sz="1600" dirty="0"/>
              <a:t> </a:t>
            </a:r>
            <a:endParaRPr lang="fr-FR" sz="1600" b="1" dirty="0">
              <a:solidFill>
                <a:srgbClr val="0070C0"/>
              </a:solidFill>
              <a:ea typeface="+mj-ea"/>
              <a:cs typeface="+mj-cs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fr-FR" sz="2400" b="1" dirty="0">
                <a:solidFill>
                  <a:srgbClr val="0070C0"/>
                </a:solidFill>
                <a:ea typeface="+mj-ea"/>
                <a:cs typeface="+mj-cs"/>
              </a:rPr>
              <a:t>IV. Des territoires en tension</a:t>
            </a:r>
          </a:p>
          <a:p>
            <a:pPr marL="0" indent="0">
              <a:spcBef>
                <a:spcPct val="0"/>
              </a:spcBef>
              <a:buNone/>
            </a:pPr>
            <a:endParaRPr lang="fr-FR" sz="1600" dirty="0"/>
          </a:p>
          <a:p>
            <a:pPr>
              <a:spcBef>
                <a:spcPct val="0"/>
              </a:spcBef>
              <a:buFontTx/>
              <a:buChar char="-"/>
            </a:pPr>
            <a:endParaRPr lang="fr-FR" sz="1600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Chapitre 3 : Europe et Territoire</a:t>
            </a:r>
          </a:p>
        </p:txBody>
      </p:sp>
    </p:spTree>
    <p:extLst>
      <p:ext uri="{BB962C8B-B14F-4D97-AF65-F5344CB8AC3E}">
        <p14:creationId xmlns:p14="http://schemas.microsoft.com/office/powerpoint/2010/main" val="336849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019176" y="1775752"/>
            <a:ext cx="7675937" cy="4300852"/>
          </a:xfrm>
        </p:spPr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fr-FR" sz="2400" b="1" dirty="0">
                <a:solidFill>
                  <a:srgbClr val="0070C0"/>
                </a:solidFill>
                <a:ea typeface="+mj-ea"/>
                <a:cs typeface="+mj-cs"/>
              </a:rPr>
              <a:t>Introduction </a:t>
            </a:r>
          </a:p>
          <a:p>
            <a:pPr marL="0" indent="0" algn="ctr">
              <a:spcBef>
                <a:spcPct val="0"/>
              </a:spcBef>
              <a:buNone/>
            </a:pPr>
            <a:endParaRPr lang="fr-FR" sz="2400" b="1" dirty="0">
              <a:solidFill>
                <a:srgbClr val="0070C0"/>
              </a:solidFill>
              <a:ea typeface="+mj-ea"/>
              <a:cs typeface="+mj-cs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fr-FR" sz="1600" b="1" dirty="0"/>
              <a:t>Tous les acteurs publics et politiques des différents niveaux européens, nationaux, locaux  se sont mobilisés pour lutter contre la crise sanitaire</a:t>
            </a:r>
            <a:r>
              <a:rPr lang="fr-FR" sz="1600" dirty="0"/>
              <a:t> et faire face </a:t>
            </a:r>
            <a:r>
              <a:rPr lang="fr-FR" sz="1600" b="1" dirty="0"/>
              <a:t>aux conséquences économiques du confinement généralisé à presque toute l’Europe.</a:t>
            </a:r>
          </a:p>
          <a:p>
            <a:pPr marL="0" indent="0">
              <a:spcBef>
                <a:spcPct val="0"/>
              </a:spcBef>
              <a:buNone/>
            </a:pPr>
            <a:endParaRPr lang="fr-FR" sz="1600" dirty="0"/>
          </a:p>
          <a:p>
            <a:pPr marL="0" indent="0">
              <a:spcBef>
                <a:spcPct val="0"/>
              </a:spcBef>
              <a:buNone/>
            </a:pPr>
            <a:r>
              <a:rPr lang="fr-FR" sz="1600" dirty="0"/>
              <a:t>Entre mesures d’urgences règlementaires ou budgétaires, modification de l’intervention publique et adaptation des politiques, chaque échelon décisionnel a tenté d’apporter une réponse adaptée et territorialisée aux différentes problématiques sanitaires et sociales rencontrées. </a:t>
            </a:r>
          </a:p>
          <a:p>
            <a:pPr marL="0" indent="0">
              <a:spcBef>
                <a:spcPct val="0"/>
              </a:spcBef>
              <a:buNone/>
            </a:pPr>
            <a:endParaRPr lang="fr-FR" sz="1600" dirty="0"/>
          </a:p>
          <a:p>
            <a:pPr marL="0" indent="0">
              <a:spcBef>
                <a:spcPct val="0"/>
              </a:spcBef>
              <a:buNone/>
            </a:pPr>
            <a:r>
              <a:rPr lang="fr-FR" sz="1600" b="1" dirty="0"/>
              <a:t>De quels moyens dispose l’Union européenne pour accompagner et soutenir ses Etats membres ? </a:t>
            </a:r>
            <a:r>
              <a:rPr lang="fr-FR" sz="1600" dirty="0"/>
              <a:t>Comment se traduisent-ils nationalement ? Est-ce une opportunité pour l’économie sociale européenne ? Quelles réponses complémentaires ont apporté les collectivités territoriales ? Et quels impacts de la crise sur ces dernières ? </a:t>
            </a:r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Chapitre 3 : Europe et Territoire</a:t>
            </a:r>
          </a:p>
        </p:txBody>
      </p:sp>
    </p:spTree>
    <p:extLst>
      <p:ext uri="{BB962C8B-B14F-4D97-AF65-F5344CB8AC3E}">
        <p14:creationId xmlns:p14="http://schemas.microsoft.com/office/powerpoint/2010/main" val="270689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019176" y="1775752"/>
            <a:ext cx="7609435" cy="4300852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fr-FR" sz="2400" b="1" dirty="0">
                <a:solidFill>
                  <a:srgbClr val="0070C0"/>
                </a:solidFill>
                <a:ea typeface="+mj-ea"/>
                <a:cs typeface="+mj-cs"/>
              </a:rPr>
              <a:t>Les premières réponses de l’UE face à la crise sanitaire</a:t>
            </a:r>
          </a:p>
          <a:p>
            <a:pPr marL="0" indent="0">
              <a:spcBef>
                <a:spcPct val="0"/>
              </a:spcBef>
              <a:buNone/>
            </a:pPr>
            <a:r>
              <a:rPr lang="fr-FR" sz="1800" dirty="0">
                <a:ea typeface="+mj-ea"/>
                <a:cs typeface="+mj-cs"/>
              </a:rPr>
              <a:t>Confinement = économies européennes à l’arrêt</a:t>
            </a:r>
          </a:p>
          <a:p>
            <a:pPr>
              <a:spcBef>
                <a:spcPct val="0"/>
              </a:spcBef>
            </a:pPr>
            <a:r>
              <a:rPr lang="fr-FR" sz="2000" b="1" dirty="0">
                <a:ea typeface="+mj-ea"/>
                <a:cs typeface="+mj-cs"/>
              </a:rPr>
              <a:t>Suspension du Pacte de stabilité </a:t>
            </a:r>
            <a:r>
              <a:rPr lang="fr-FR" sz="2000" dirty="0">
                <a:ea typeface="+mj-ea"/>
                <a:cs typeface="+mj-cs"/>
              </a:rPr>
              <a:t>=&gt; pas de sanction si critères de déficit et de dette non respectés =&gt; flexibilité sur les budgets de santé notamment</a:t>
            </a:r>
          </a:p>
          <a:p>
            <a:pPr>
              <a:spcBef>
                <a:spcPct val="0"/>
              </a:spcBef>
            </a:pPr>
            <a:r>
              <a:rPr lang="fr-FR" sz="2000" b="1" dirty="0">
                <a:ea typeface="+mj-ea"/>
                <a:cs typeface="+mj-cs"/>
              </a:rPr>
              <a:t>Assouplissement des règles relatives aux aides d’Etat </a:t>
            </a:r>
            <a:r>
              <a:rPr lang="fr-FR" sz="2000" dirty="0">
                <a:ea typeface="+mj-ea"/>
                <a:cs typeface="+mj-cs"/>
              </a:rPr>
              <a:t>= adoption d’un cadre temporaire reconnaissant que l’ensemble de l’économie européenne connait une grave perturbation. 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fr-FR" sz="1800" dirty="0">
                <a:ea typeface="+mj-ea"/>
                <a:cs typeface="+mj-cs"/>
              </a:rPr>
              <a:t> Les Etats membres peuvent accorder jusqu’à 800.000€ (subventions directes/avantages fiscaux sélectifs/avances remboursables) aux entreprises touchées </a:t>
            </a:r>
          </a:p>
          <a:p>
            <a:pPr>
              <a:spcBef>
                <a:spcPct val="0"/>
              </a:spcBef>
            </a:pPr>
            <a:r>
              <a:rPr lang="fr-FR" sz="2000" b="1" dirty="0">
                <a:ea typeface="+mj-ea"/>
                <a:cs typeface="+mj-cs"/>
              </a:rPr>
              <a:t>Plan de soutien au chômage partiel </a:t>
            </a:r>
            <a:r>
              <a:rPr lang="fr-FR" sz="2000" dirty="0">
                <a:ea typeface="+mj-ea"/>
                <a:cs typeface="+mj-cs"/>
              </a:rPr>
              <a:t>= instrument financier «SURE »pour financer les dispositifs de maintien de l’emploi des Etats membres </a:t>
            </a:r>
          </a:p>
          <a:p>
            <a:pPr marL="0" indent="0">
              <a:spcBef>
                <a:spcPct val="0"/>
              </a:spcBef>
              <a:buNone/>
            </a:pPr>
            <a:endParaRPr lang="fr-FR" sz="2000" dirty="0"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fr-FR" sz="2000" b="1" dirty="0">
                <a:ea typeface="+mj-ea"/>
                <a:cs typeface="+mj-cs"/>
              </a:rPr>
              <a:t>CRII / CRII+ </a:t>
            </a:r>
            <a:r>
              <a:rPr lang="fr-FR" sz="2000" i="1" dirty="0">
                <a:ea typeface="+mj-ea"/>
                <a:cs typeface="+mj-cs"/>
              </a:rPr>
              <a:t>(Coronavirus </a:t>
            </a:r>
            <a:r>
              <a:rPr lang="fr-FR" sz="2000" i="1" dirty="0" err="1">
                <a:ea typeface="+mj-ea"/>
                <a:cs typeface="+mj-cs"/>
              </a:rPr>
              <a:t>Response</a:t>
            </a:r>
            <a:r>
              <a:rPr lang="fr-FR" sz="2000" i="1" dirty="0">
                <a:ea typeface="+mj-ea"/>
                <a:cs typeface="+mj-cs"/>
              </a:rPr>
              <a:t> Investment Initiative) </a:t>
            </a:r>
            <a:r>
              <a:rPr lang="fr-FR" sz="2000" dirty="0">
                <a:ea typeface="+mj-ea"/>
                <a:cs typeface="+mj-cs"/>
              </a:rPr>
              <a:t>d</a:t>
            </a:r>
            <a:r>
              <a:rPr lang="fr-FR" sz="2000" dirty="0"/>
              <a:t>eux mesures </a:t>
            </a:r>
            <a:r>
              <a:rPr lang="fr-FR" sz="2000" dirty="0">
                <a:ea typeface="+mj-ea"/>
                <a:cs typeface="+mj-cs"/>
              </a:rPr>
              <a:t>qui permettent aux Etats membres de redéployer les fonds de la politique de cohésion non utilisés pour lutter contre la pandémie ( soins de santé d’urgence, mobilisation équipes médicales, stocks d’équipement..</a:t>
            </a:r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735590" y="311183"/>
            <a:ext cx="7680960" cy="944039"/>
          </a:xfrm>
        </p:spPr>
        <p:txBody>
          <a:bodyPr>
            <a:normAutofit/>
          </a:bodyPr>
          <a:lstStyle/>
          <a:p>
            <a:r>
              <a:rPr lang="fr-FR" dirty="0"/>
              <a:t>Chapitre 3 : Europe et Territoire</a:t>
            </a:r>
            <a:br>
              <a:rPr lang="fr-FR" dirty="0"/>
            </a:br>
            <a:r>
              <a:rPr lang="fr-FR" sz="2400" dirty="0"/>
              <a:t>I. La réponse européenne à la crise sanitaire et sociale </a:t>
            </a: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22610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985925" y="1767440"/>
            <a:ext cx="7609435" cy="4300852"/>
          </a:xfrm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fr-FR" sz="2400" b="1" dirty="0">
                <a:solidFill>
                  <a:srgbClr val="0070C0"/>
                </a:solidFill>
                <a:ea typeface="+mj-ea"/>
                <a:cs typeface="+mj-cs"/>
              </a:rPr>
              <a:t>Un plan de relance massif sans précédent, proposé par la Commission</a:t>
            </a:r>
          </a:p>
          <a:p>
            <a:pPr>
              <a:spcBef>
                <a:spcPct val="0"/>
              </a:spcBef>
            </a:pPr>
            <a:r>
              <a:rPr lang="fr-FR" sz="1800" b="1" dirty="0"/>
              <a:t>18 mai : E. Macron et A. </a:t>
            </a:r>
            <a:r>
              <a:rPr lang="fr-FR" sz="1800" b="1" dirty="0" err="1"/>
              <a:t>Merckel</a:t>
            </a:r>
            <a:r>
              <a:rPr lang="fr-FR" sz="1800" b="1" dirty="0"/>
              <a:t> présentent une stratégie commune pour un « plan de relance à 500 milliards d’€ ».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fr-FR" sz="1600" dirty="0"/>
              <a:t> </a:t>
            </a:r>
            <a:r>
              <a:rPr lang="fr-FR" sz="1800" dirty="0"/>
              <a:t>Première évocation d’une dette commune, reversée en « dépenses budgétaires ».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fr-FR" sz="1800" dirty="0"/>
              <a:t>Commission mandatée par les Vingt-Sept pour élaborer un plan. </a:t>
            </a:r>
          </a:p>
          <a:p>
            <a:pPr>
              <a:spcBef>
                <a:spcPct val="0"/>
              </a:spcBef>
            </a:pPr>
            <a:r>
              <a:rPr lang="fr-FR" sz="1800" b="1" dirty="0"/>
              <a:t>27 mai : présentation du plan de relance de l’UE, reposant sur 2 piliers : 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fr-FR" sz="1800" dirty="0"/>
              <a:t> Prochain Cadre Financier Pluriannuel (2021-2027) de 1 100 milliards d’€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fr-FR" sz="1800" dirty="0"/>
              <a:t> </a:t>
            </a:r>
            <a:r>
              <a:rPr lang="fr-FR" sz="1800" i="1" dirty="0"/>
              <a:t>« </a:t>
            </a:r>
            <a:r>
              <a:rPr lang="fr-FR" sz="1800" i="1" dirty="0" err="1"/>
              <a:t>Next</a:t>
            </a:r>
            <a:r>
              <a:rPr lang="fr-FR" sz="1800" i="1" dirty="0"/>
              <a:t> </a:t>
            </a:r>
            <a:r>
              <a:rPr lang="fr-FR" sz="1800" i="1" dirty="0" err="1"/>
              <a:t>Generation</a:t>
            </a:r>
            <a:r>
              <a:rPr lang="fr-FR" sz="1800" i="1" dirty="0"/>
              <a:t> EU » </a:t>
            </a:r>
            <a:r>
              <a:rPr lang="fr-FR" sz="1800" dirty="0"/>
              <a:t>= instrument financier de 750 milliards d’€ (250 de prêts, 500 de subventions), empruntés sur les marchés financiers au nom de l’UE, s’appuyant sur les garanties des Etats membres. Endettement solidaire ! Remboursement de 2028 à 2058, via les « ressources propres » de l’UE (taxe GAFAM, taxe carbone, etc.)</a:t>
            </a:r>
          </a:p>
          <a:p>
            <a:pPr lvl="2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fr-FR" sz="1600" dirty="0"/>
              <a:t> Pour en bénéficier, les pays doivent présenter un plan d’investissements et de réformes compatible avec les priorités de l’UE. </a:t>
            </a:r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735590" y="311183"/>
            <a:ext cx="7680960" cy="944039"/>
          </a:xfrm>
        </p:spPr>
        <p:txBody>
          <a:bodyPr>
            <a:normAutofit/>
          </a:bodyPr>
          <a:lstStyle/>
          <a:p>
            <a:r>
              <a:rPr lang="fr-FR" dirty="0"/>
              <a:t>Chapitre 3 : Europe et Territoire</a:t>
            </a:r>
            <a:br>
              <a:rPr lang="fr-FR" dirty="0"/>
            </a:br>
            <a:r>
              <a:rPr lang="fr-FR" sz="2400" dirty="0"/>
              <a:t>I. La réponse européenne à la crise sanitaire et sociale </a:t>
            </a: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188274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019176" y="1775752"/>
            <a:ext cx="7496175" cy="4300852"/>
          </a:xfrm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fr-FR" sz="2400" b="1" dirty="0">
                <a:solidFill>
                  <a:srgbClr val="0070C0"/>
                </a:solidFill>
                <a:ea typeface="+mj-ea"/>
                <a:cs typeface="+mj-cs"/>
              </a:rPr>
              <a:t>Un plan de relance fait de compromis mais adopté par les Etats membres </a:t>
            </a:r>
            <a:endParaRPr lang="fr-FR" sz="1800" b="1" dirty="0"/>
          </a:p>
          <a:p>
            <a:pPr>
              <a:spcBef>
                <a:spcPct val="0"/>
              </a:spcBef>
            </a:pPr>
            <a:r>
              <a:rPr lang="fr-FR" sz="1800" b="1" dirty="0"/>
              <a:t>Conseil européen du 17 (au 21) juillet : les 27 s’entendent sur l’accord-cadre du plan de relance européen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fr-FR" sz="1800" b="1" dirty="0"/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fr-FR" sz="1800" b="1" dirty="0"/>
              <a:t> </a:t>
            </a:r>
            <a:r>
              <a:rPr lang="fr-FR" sz="1800" b="1" dirty="0">
                <a:solidFill>
                  <a:srgbClr val="7030A0"/>
                </a:solidFill>
              </a:rPr>
              <a:t>750 milliards d’€ </a:t>
            </a:r>
            <a:r>
              <a:rPr lang="fr-FR" sz="1800" dirty="0"/>
              <a:t>pour 7 ans :</a:t>
            </a:r>
          </a:p>
          <a:p>
            <a:pPr lvl="2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fr-FR" sz="1800" dirty="0"/>
              <a:t>390 de subventions aux Etats les plus touchés</a:t>
            </a:r>
          </a:p>
          <a:p>
            <a:pPr lvl="2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fr-FR" sz="1800" dirty="0"/>
              <a:t>360 de prêts (empruntés par l’EU mais remboursés par les Etats)</a:t>
            </a:r>
          </a:p>
          <a:p>
            <a:pPr marL="342900" lvl="1" indent="0">
              <a:spcBef>
                <a:spcPct val="0"/>
              </a:spcBef>
              <a:buNone/>
            </a:pPr>
            <a:endParaRPr lang="fr-FR" sz="1800" dirty="0"/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fr-FR" sz="1800" dirty="0"/>
              <a:t> Pas de chiffrage officiel pays par pays mais la France devrait obtenir 40 milliards d’€ de subventions (intégrés dans le plan de relance à 100 milliards présenté le 3 septembre)</a:t>
            </a:r>
          </a:p>
          <a:p>
            <a:pPr lvl="2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fr-FR" sz="1100" dirty="0"/>
          </a:p>
          <a:p>
            <a:pPr lvl="2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fr-FR" sz="1600" dirty="0"/>
              <a:t> Le Conseil et le Parlement doivent retranscrire l’accord politique en base juridique.</a:t>
            </a:r>
          </a:p>
          <a:p>
            <a:pPr lvl="2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fr-FR" sz="1600" dirty="0"/>
              <a:t> Les 27 devront inscrire le texte dans leur loi de finances</a:t>
            </a:r>
          </a:p>
          <a:p>
            <a:pPr lvl="2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fr-FR" sz="1600" dirty="0"/>
              <a:t> L’UE devra se doter d’une fiscalité européenne (« ressources propres »)</a:t>
            </a:r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735590" y="311183"/>
            <a:ext cx="7680960" cy="944039"/>
          </a:xfrm>
        </p:spPr>
        <p:txBody>
          <a:bodyPr>
            <a:normAutofit/>
          </a:bodyPr>
          <a:lstStyle/>
          <a:p>
            <a:r>
              <a:rPr lang="fr-FR" dirty="0"/>
              <a:t>Chapitre 3 : Europe et Territoire</a:t>
            </a:r>
            <a:br>
              <a:rPr lang="fr-FR" dirty="0"/>
            </a:br>
            <a:r>
              <a:rPr lang="fr-FR" sz="2400" dirty="0"/>
              <a:t>I. La réponse européenne à la crise sanitaire et sociale </a:t>
            </a: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120911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019176" y="1687484"/>
            <a:ext cx="7717500" cy="4389120"/>
          </a:xfrm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fr-FR" sz="2400" b="1" dirty="0">
                <a:solidFill>
                  <a:srgbClr val="0070C0"/>
                </a:solidFill>
                <a:ea typeface="+mj-ea"/>
                <a:cs typeface="+mj-cs"/>
              </a:rPr>
              <a:t>Un futur FSE+ modifié par la crise </a:t>
            </a:r>
          </a:p>
          <a:p>
            <a:pPr marL="0" indent="0">
              <a:spcBef>
                <a:spcPct val="0"/>
              </a:spcBef>
              <a:buNone/>
            </a:pPr>
            <a:endParaRPr lang="fr-FR" sz="1600" dirty="0"/>
          </a:p>
          <a:p>
            <a:pPr>
              <a:spcBef>
                <a:spcPct val="0"/>
              </a:spcBef>
            </a:pPr>
            <a:r>
              <a:rPr lang="fr-FR" sz="1800" dirty="0"/>
              <a:t>Présenté pour la première fois en 2018 =&gt; fusion entre l’ancien FSE, l’IEJ, le FEAD, le « programme EaSI » et le « programme santé »</a:t>
            </a:r>
          </a:p>
          <a:p>
            <a:pPr>
              <a:spcBef>
                <a:spcPct val="0"/>
              </a:spcBef>
            </a:pPr>
            <a:r>
              <a:rPr lang="fr-FR" sz="1800" dirty="0"/>
              <a:t>Mai 2020 : la Commission adopte une proposition modifiée  du FSE+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fr-FR" sz="1600" dirty="0"/>
              <a:t> Un Programme Santé n’étant plus absorbé par le FSE+ mais « très renforcé »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fr-FR" sz="1600" dirty="0"/>
              <a:t> Un FSE+ davantage fléché vers :</a:t>
            </a:r>
          </a:p>
          <a:p>
            <a:pPr lvl="2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fr-FR" sz="1600" dirty="0"/>
              <a:t> Les jeunes inactifs (NEET)</a:t>
            </a:r>
          </a:p>
          <a:p>
            <a:pPr lvl="2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fr-FR" sz="1600" dirty="0"/>
              <a:t> La lutte contre la pauvreté des enfants</a:t>
            </a:r>
          </a:p>
          <a:p>
            <a:pPr lvl="2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fr-FR" sz="1600" dirty="0"/>
              <a:t> Les transitions vertes et numériques 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fr-FR" sz="1800" dirty="0"/>
              <a:t> Des mesures d’utilisation + souple en cas de circonstances exceptionnelles </a:t>
            </a:r>
            <a:r>
              <a:rPr lang="fr-FR" sz="1600" dirty="0"/>
              <a:t>(ex : possibilité de l’étendre au soutien des régimes de chômage partiel et d’accès à la santé)</a:t>
            </a:r>
          </a:p>
          <a:p>
            <a:pPr marL="342900" lvl="1" indent="0">
              <a:spcBef>
                <a:spcPct val="0"/>
              </a:spcBef>
              <a:buNone/>
            </a:pPr>
            <a:endParaRPr lang="fr-FR" sz="1200" dirty="0"/>
          </a:p>
          <a:p>
            <a:pPr>
              <a:spcBef>
                <a:spcPct val="0"/>
              </a:spcBef>
            </a:pPr>
            <a:r>
              <a:rPr lang="fr-FR" sz="1800" dirty="0"/>
              <a:t>Niveau européen : projet en discussion et en attente du vote sur le CPF</a:t>
            </a:r>
          </a:p>
          <a:p>
            <a:pPr>
              <a:spcBef>
                <a:spcPct val="0"/>
              </a:spcBef>
            </a:pPr>
            <a:r>
              <a:rPr lang="fr-FR" sz="1800" dirty="0"/>
              <a:t>Niveau national : ouverture d’une concertation sur le PON en novembre 2019 (nombreuses contributions réseau), V0 du PON diffusée en juin, version définitive en cours d’élaboration prochainement transmise à Bruxelles </a:t>
            </a:r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735590" y="311183"/>
            <a:ext cx="7680960" cy="944039"/>
          </a:xfrm>
        </p:spPr>
        <p:txBody>
          <a:bodyPr>
            <a:normAutofit/>
          </a:bodyPr>
          <a:lstStyle/>
          <a:p>
            <a:r>
              <a:rPr lang="fr-FR" dirty="0"/>
              <a:t>Chapitre 3 : Europe et Territoire</a:t>
            </a:r>
            <a:br>
              <a:rPr lang="fr-FR" dirty="0"/>
            </a:br>
            <a:r>
              <a:rPr lang="fr-FR" sz="2400" dirty="0"/>
              <a:t>II. La prochaine programmation du budget européen</a:t>
            </a: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121425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019176" y="1775752"/>
            <a:ext cx="7496175" cy="430085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fr-FR" sz="2400" b="1" dirty="0">
                <a:solidFill>
                  <a:srgbClr val="0070C0"/>
                </a:solidFill>
                <a:ea typeface="+mj-ea"/>
                <a:cs typeface="+mj-cs"/>
              </a:rPr>
              <a:t>Une simplification de l’accès aux fonds européens pour les associations françaises : un chantier bien avancé</a:t>
            </a:r>
          </a:p>
          <a:p>
            <a:pPr marL="0" indent="0">
              <a:spcBef>
                <a:spcPct val="0"/>
              </a:spcBef>
              <a:buNone/>
            </a:pPr>
            <a:endParaRPr lang="fr-FR" sz="1600" dirty="0"/>
          </a:p>
          <a:p>
            <a:pPr>
              <a:spcBef>
                <a:spcPct val="0"/>
              </a:spcBef>
            </a:pPr>
            <a:r>
              <a:rPr lang="fr-FR" sz="1800" dirty="0"/>
              <a:t>Propositions contenues dans le rapport de 2018 « pour une politique de vie associative ambitieuse » : crédits d’assistance technique pour les têtes de réseau, chef de </a:t>
            </a:r>
            <a:r>
              <a:rPr lang="fr-FR" sz="1800" dirty="0" err="1"/>
              <a:t>filat</a:t>
            </a:r>
            <a:r>
              <a:rPr lang="fr-FR" sz="1800" dirty="0"/>
              <a:t>, guichet d’accès unique, fonds d’avance de trésorerie…</a:t>
            </a:r>
          </a:p>
          <a:p>
            <a:pPr>
              <a:spcBef>
                <a:spcPct val="0"/>
              </a:spcBef>
            </a:pPr>
            <a:endParaRPr lang="fr-FR" sz="1600" dirty="0"/>
          </a:p>
          <a:p>
            <a:pPr>
              <a:spcBef>
                <a:spcPct val="0"/>
              </a:spcBef>
            </a:pPr>
            <a:r>
              <a:rPr lang="fr-FR" sz="1800" dirty="0"/>
              <a:t>Concertation, entre février et avril 2020, réunissant :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fr-FR" sz="1600" dirty="0"/>
              <a:t> L’administration : la DGEFP, la DJEPVA, l’ANTC, le HCVA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fr-FR" sz="1600" dirty="0"/>
              <a:t> Le Mouvement associatif </a:t>
            </a:r>
          </a:p>
          <a:p>
            <a:pPr marL="342900" lvl="1" indent="0">
              <a:spcBef>
                <a:spcPct val="0"/>
              </a:spcBef>
              <a:buNone/>
            </a:pPr>
            <a:endParaRPr lang="fr-FR" sz="1600" dirty="0"/>
          </a:p>
          <a:p>
            <a:pPr>
              <a:spcBef>
                <a:spcPct val="0"/>
              </a:spcBef>
            </a:pPr>
            <a:r>
              <a:rPr lang="fr-FR" sz="1800" dirty="0"/>
              <a:t>Aboutissement : une feuille de route déclinant des propositions opérationnelles très favorables aux associations </a:t>
            </a:r>
          </a:p>
          <a:p>
            <a:pPr>
              <a:spcBef>
                <a:spcPct val="0"/>
              </a:spcBef>
            </a:pPr>
            <a:endParaRPr lang="fr-FR" sz="1800" dirty="0"/>
          </a:p>
          <a:p>
            <a:pPr>
              <a:spcBef>
                <a:spcPct val="0"/>
              </a:spcBef>
            </a:pPr>
            <a:r>
              <a:rPr lang="fr-FR" sz="1800" dirty="0"/>
              <a:t>Suites : travaux lancés en septembre sous formes d’ateliers thématiques entre la DGEFP et les associations. </a:t>
            </a:r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735590" y="311183"/>
            <a:ext cx="7680960" cy="944039"/>
          </a:xfrm>
        </p:spPr>
        <p:txBody>
          <a:bodyPr>
            <a:normAutofit/>
          </a:bodyPr>
          <a:lstStyle/>
          <a:p>
            <a:r>
              <a:rPr lang="fr-FR" dirty="0"/>
              <a:t>Chapitre 3 : Europe et Territoire</a:t>
            </a:r>
            <a:br>
              <a:rPr lang="fr-FR" dirty="0"/>
            </a:br>
            <a:r>
              <a:rPr lang="fr-FR" sz="2400" dirty="0"/>
              <a:t>II. La prochaine programmation du budget européen</a:t>
            </a: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95455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019176" y="1775752"/>
            <a:ext cx="7496175" cy="4300852"/>
          </a:xfrm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fr-FR" sz="2400" b="1" dirty="0">
                <a:solidFill>
                  <a:srgbClr val="0070C0"/>
                </a:solidFill>
                <a:ea typeface="+mj-ea"/>
                <a:cs typeface="+mj-cs"/>
              </a:rPr>
              <a:t>Vers une révision du Socle européen des droits sociaux ?</a:t>
            </a:r>
          </a:p>
          <a:p>
            <a:pPr>
              <a:spcBef>
                <a:spcPct val="0"/>
              </a:spcBef>
            </a:pPr>
            <a:endParaRPr lang="fr-FR" sz="1600" dirty="0"/>
          </a:p>
          <a:p>
            <a:pPr>
              <a:spcBef>
                <a:spcPct val="0"/>
              </a:spcBef>
            </a:pPr>
            <a:r>
              <a:rPr lang="fr-FR" sz="1800" dirty="0"/>
              <a:t>Demande de la Commission européenne, à chaque État membre, d'émettre un avis sur le Socle et sa mise en œuvre nationale.</a:t>
            </a:r>
          </a:p>
          <a:p>
            <a:pPr>
              <a:spcBef>
                <a:spcPct val="0"/>
              </a:spcBef>
            </a:pPr>
            <a:endParaRPr lang="fr-FR" sz="1600" dirty="0"/>
          </a:p>
          <a:p>
            <a:pPr>
              <a:spcBef>
                <a:spcPct val="0"/>
              </a:spcBef>
            </a:pPr>
            <a:r>
              <a:rPr lang="fr-FR" sz="1800" dirty="0"/>
              <a:t>Participation de l’Uniopss, au nom du Mouvement associatif, à une coalition des acteurs de l’ESS autour d’ESS France et de l’IPSE afin de proposer une révision du Socle dans le cadre de la nouvelle mandature.</a:t>
            </a:r>
          </a:p>
          <a:p>
            <a:pPr marL="0" indent="0">
              <a:spcBef>
                <a:spcPct val="0"/>
              </a:spcBef>
              <a:buNone/>
            </a:pPr>
            <a:r>
              <a:rPr lang="fr-FR" sz="1600" dirty="0"/>
              <a:t> </a:t>
            </a:r>
          </a:p>
          <a:p>
            <a:pPr>
              <a:spcBef>
                <a:spcPct val="0"/>
              </a:spcBef>
            </a:pPr>
            <a:r>
              <a:rPr lang="fr-FR" sz="1800" dirty="0"/>
              <a:t>Les propositions émanant de cette coalition s’articulent autour de 2 axes :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fr-FR" sz="1800" dirty="0"/>
              <a:t> La mise en place d’un « social deal » ambitieux pour l’Union européenne afin de concrétiser et renforcer une Europe sociale et durable, d’autant plus nécessaire à l’aune de la pandémie.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fr-FR" sz="1800" dirty="0"/>
              <a:t> Une gouvernance européenne au service des politiques d’intérêt général, permettant aux entreprises de l’ESS d’agir pleinement aux côtés des institutions européennes.</a:t>
            </a:r>
          </a:p>
          <a:p>
            <a:pPr>
              <a:spcBef>
                <a:spcPct val="0"/>
              </a:spcBef>
              <a:buFontTx/>
              <a:buChar char="-"/>
            </a:pPr>
            <a:endParaRPr lang="fr-FR" sz="1600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735590" y="311183"/>
            <a:ext cx="7680960" cy="944039"/>
          </a:xfrm>
        </p:spPr>
        <p:txBody>
          <a:bodyPr>
            <a:normAutofit/>
          </a:bodyPr>
          <a:lstStyle/>
          <a:p>
            <a:r>
              <a:rPr lang="fr-FR" dirty="0"/>
              <a:t>Chapitre 3 : Europe et Territoire</a:t>
            </a:r>
            <a:br>
              <a:rPr lang="fr-FR" dirty="0"/>
            </a:br>
            <a:r>
              <a:rPr lang="fr-FR" sz="2400" dirty="0"/>
              <a:t>III. Des consultations européennes en cours</a:t>
            </a:r>
          </a:p>
        </p:txBody>
      </p:sp>
    </p:spTree>
    <p:extLst>
      <p:ext uri="{BB962C8B-B14F-4D97-AF65-F5344CB8AC3E}">
        <p14:creationId xmlns:p14="http://schemas.microsoft.com/office/powerpoint/2010/main" val="11885229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Palissad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ocument de rentrée sociale.potx" id="{9B33A9EF-275E-4011-BE27-DBCBCEBC802D}" vid="{11E0724C-B0E7-460A-9893-14B53152E255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1FE35B90CD2D41981A6FB3EE58B445" ma:contentTypeVersion="10" ma:contentTypeDescription="Crée un document." ma:contentTypeScope="" ma:versionID="4ce5a675b06d9cd7fff4802799e0fbed">
  <xsd:schema xmlns:xsd="http://www.w3.org/2001/XMLSchema" xmlns:xs="http://www.w3.org/2001/XMLSchema" xmlns:p="http://schemas.microsoft.com/office/2006/metadata/properties" xmlns:ns2="a43e0179-7b6d-4e3a-a608-c910ab1f6a9f" targetNamespace="http://schemas.microsoft.com/office/2006/metadata/properties" ma:root="true" ma:fieldsID="a3cd2d7cbecd82973836c5f5ba73b433" ns2:_="">
    <xsd:import namespace="a43e0179-7b6d-4e3a-a608-c910ab1f6a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3e0179-7b6d-4e3a-a608-c910ab1f6a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019204D-AB0A-4FD6-A58E-8F7522810A22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a43e0179-7b6d-4e3a-a608-c910ab1f6a9f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E8D470E-F14A-4C59-9357-51E1C6036F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3e0179-7b6d-4e3a-a608-c910ab1f6a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DBD1DD1-A839-4E57-AA6E-4F1B8AA827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Document de rentrée sociale</Template>
  <TotalTime>250</TotalTime>
  <Words>812</Words>
  <Application>Microsoft Office PowerPoint</Application>
  <PresentationFormat>Affichage à l'écran (4:3)</PresentationFormat>
  <Paragraphs>111</Paragraphs>
  <Slides>11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Thème Office</vt:lpstr>
      <vt:lpstr> Europe et Territoires « de l’Union européenne aux collectivités locales : des territoires impactés par la crise »</vt:lpstr>
      <vt:lpstr>Chapitre 3 : Europe et Territoire</vt:lpstr>
      <vt:lpstr>Chapitre 3 : Europe et Territoire</vt:lpstr>
      <vt:lpstr>Chapitre 3 : Europe et Territoire I. La réponse européenne à la crise sanitaire et sociale </vt:lpstr>
      <vt:lpstr>Chapitre 3 : Europe et Territoire I. La réponse européenne à la crise sanitaire et sociale </vt:lpstr>
      <vt:lpstr>Chapitre 3 : Europe et Territoire I. La réponse européenne à la crise sanitaire et sociale </vt:lpstr>
      <vt:lpstr>Chapitre 3 : Europe et Territoire II. La prochaine programmation du budget européen</vt:lpstr>
      <vt:lpstr>Chapitre 3 : Europe et Territoire II. La prochaine programmation du budget européen</vt:lpstr>
      <vt:lpstr>Chapitre 3 : Europe et Territoire III. Des consultations européennes en cours</vt:lpstr>
      <vt:lpstr>Chapitre 3 : Europe et Territoire IV. Des territoires en tension</vt:lpstr>
      <vt:lpstr>Chapitre 3 : Europe et Territoire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3 : Europe et Territoires « de l’Union européenne aux collectivités locales : des territoires impactés par la crise »</dc:title>
  <dc:creator>Coline Siguier</dc:creator>
  <cp:lastModifiedBy>Catherine Humbert</cp:lastModifiedBy>
  <cp:revision>76</cp:revision>
  <dcterms:created xsi:type="dcterms:W3CDTF">2020-09-10T10:23:59Z</dcterms:created>
  <dcterms:modified xsi:type="dcterms:W3CDTF">2020-10-07T07:14:10Z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0x010100F91FE35B90CD2D41981A6FB3EE58B445</vt:lpwstr>
  </property>
</Properties>
</file>