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8" r:id="rId5"/>
    <p:sldId id="259" r:id="rId6"/>
    <p:sldId id="260" r:id="rId7"/>
    <p:sldId id="262" r:id="rId8"/>
    <p:sldId id="263" r:id="rId9"/>
    <p:sldId id="282" r:id="rId10"/>
    <p:sldId id="271" r:id="rId11"/>
    <p:sldId id="283" r:id="rId12"/>
    <p:sldId id="278" r:id="rId13"/>
    <p:sldId id="281"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BF8BA4-8D7C-48A1-9335-5F1A0E97F067}" v="2" dt="2020-10-06T08:41:41.5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103" autoAdjust="0"/>
  </p:normalViewPr>
  <p:slideViewPr>
    <p:cSldViewPr snapToGrid="0">
      <p:cViewPr varScale="1">
        <p:scale>
          <a:sx n="71" d="100"/>
          <a:sy n="71" d="100"/>
        </p:scale>
        <p:origin x="1124" y="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ime CHOMETON" userId="S::m.chometon@uriopss-grandest.fr::b3dee7b4-33dc-453a-a239-681ccb4eea99" providerId="AD" clId="Web-{63BF8BA4-8D7C-48A1-9335-5F1A0E97F067}"/>
    <pc:docChg chg="modSld">
      <pc:chgData name="Maxime CHOMETON" userId="S::m.chometon@uriopss-grandest.fr::b3dee7b4-33dc-453a-a239-681ccb4eea99" providerId="AD" clId="Web-{63BF8BA4-8D7C-48A1-9335-5F1A0E97F067}" dt="2020-10-06T08:41:41.552" v="1"/>
      <pc:docMkLst>
        <pc:docMk/>
      </pc:docMkLst>
      <pc:sldChg chg="addSp delSp">
        <pc:chgData name="Maxime CHOMETON" userId="S::m.chometon@uriopss-grandest.fr::b3dee7b4-33dc-453a-a239-681ccb4eea99" providerId="AD" clId="Web-{63BF8BA4-8D7C-48A1-9335-5F1A0E97F067}" dt="2020-10-06T08:41:41.552" v="1"/>
        <pc:sldMkLst>
          <pc:docMk/>
          <pc:sldMk cId="661133196" sldId="258"/>
        </pc:sldMkLst>
        <pc:spChg chg="add del">
          <ac:chgData name="Maxime CHOMETON" userId="S::m.chometon@uriopss-grandest.fr::b3dee7b4-33dc-453a-a239-681ccb4eea99" providerId="AD" clId="Web-{63BF8BA4-8D7C-48A1-9335-5F1A0E97F067}" dt="2020-10-06T08:41:41.552" v="1"/>
          <ac:spMkLst>
            <pc:docMk/>
            <pc:sldMk cId="661133196" sldId="258"/>
            <ac:spMk id="2" creationId="{58F3E297-F84E-4C87-8EE3-35495BC149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967C0A-2EA5-42D4-83B4-116A8BF7F909}" type="datetimeFigureOut">
              <a:rPr lang="fr-FR" smtClean="0"/>
              <a:t>07/10/2020</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5C0078-6D3F-4F64-B5F5-28E3DCF03F67}" type="slidenum">
              <a:rPr lang="fr-FR" smtClean="0"/>
              <a:t>‹N°›</a:t>
            </a:fld>
            <a:endParaRPr lang="fr-FR"/>
          </a:p>
        </p:txBody>
      </p:sp>
    </p:spTree>
    <p:extLst>
      <p:ext uri="{BB962C8B-B14F-4D97-AF65-F5344CB8AC3E}">
        <p14:creationId xmlns:p14="http://schemas.microsoft.com/office/powerpoint/2010/main" val="3198240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B565230-AD6A-4288-A728-27749379CDBC}" type="slidenum">
              <a:rPr lang="fr-FR" smtClean="0"/>
              <a:t>1</a:t>
            </a:fld>
            <a:endParaRPr lang="fr-FR"/>
          </a:p>
        </p:txBody>
      </p:sp>
    </p:spTree>
    <p:extLst>
      <p:ext uri="{BB962C8B-B14F-4D97-AF65-F5344CB8AC3E}">
        <p14:creationId xmlns:p14="http://schemas.microsoft.com/office/powerpoint/2010/main" val="348990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Attention,</a:t>
            </a:r>
            <a:r>
              <a:rPr lang="fr-FR" baseline="0" dirty="0"/>
              <a:t> les évolutions en droit social : Matinale d’actus juridiques  13 octobre – C. AUDIAS + plateforme d’appui par échanges de méls. </a:t>
            </a:r>
            <a:endParaRPr lang="fr-FR" dirty="0"/>
          </a:p>
        </p:txBody>
      </p:sp>
      <p:sp>
        <p:nvSpPr>
          <p:cNvPr id="4" name="Espace réservé du numéro de diapositive 3"/>
          <p:cNvSpPr>
            <a:spLocks noGrp="1"/>
          </p:cNvSpPr>
          <p:nvPr>
            <p:ph type="sldNum" sz="quarter" idx="10"/>
          </p:nvPr>
        </p:nvSpPr>
        <p:spPr/>
        <p:txBody>
          <a:bodyPr/>
          <a:lstStyle/>
          <a:p>
            <a:fld id="{CB565230-AD6A-4288-A728-27749379CDBC}" type="slidenum">
              <a:rPr lang="fr-FR" smtClean="0"/>
              <a:t>2</a:t>
            </a:fld>
            <a:endParaRPr lang="fr-FR"/>
          </a:p>
        </p:txBody>
      </p:sp>
    </p:spTree>
    <p:extLst>
      <p:ext uri="{BB962C8B-B14F-4D97-AF65-F5344CB8AC3E}">
        <p14:creationId xmlns:p14="http://schemas.microsoft.com/office/powerpoint/2010/main" val="1782971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CB565230-AD6A-4288-A728-27749379CDBC}" type="slidenum">
              <a:rPr lang="fr-FR" smtClean="0"/>
              <a:t>3</a:t>
            </a:fld>
            <a:endParaRPr lang="fr-FR"/>
          </a:p>
        </p:txBody>
      </p:sp>
    </p:spTree>
    <p:extLst>
      <p:ext uri="{BB962C8B-B14F-4D97-AF65-F5344CB8AC3E}">
        <p14:creationId xmlns:p14="http://schemas.microsoft.com/office/powerpoint/2010/main" val="1962811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Dans le premier axe, « apporter un appui structurel aux associations et les accompagner dans leurs transitions », le Gouvernement entend :</a:t>
            </a:r>
          </a:p>
          <a:p>
            <a:pPr lvl="0"/>
            <a:r>
              <a:rPr lang="fr-FR" sz="1200" kern="1200" dirty="0">
                <a:solidFill>
                  <a:schemeClr val="tx1"/>
                </a:solidFill>
                <a:effectLst/>
                <a:latin typeface="+mn-lt"/>
                <a:ea typeface="+mn-ea"/>
                <a:cs typeface="+mn-cs"/>
              </a:rPr>
              <a:t>« Promouvoir les groupements d’employeurs » par le lancement d’appels à projets territoriaux permettant d’obtenir une subvention au fonds associatif et un poste FONJEP.</a:t>
            </a:r>
          </a:p>
          <a:p>
            <a:pPr lvl="0"/>
            <a:r>
              <a:rPr lang="fr-FR" sz="1200" kern="1200" dirty="0">
                <a:solidFill>
                  <a:schemeClr val="tx1"/>
                </a:solidFill>
                <a:effectLst/>
                <a:latin typeface="+mn-lt"/>
                <a:ea typeface="+mn-ea"/>
                <a:cs typeface="+mn-cs"/>
              </a:rPr>
              <a:t>« Augmenter les moyens alloués à la formation des bénévoles pour accompagner les transitions » dans le cadre du FDVA formation qui se verrait abondé par la récupération des fonds sur les comptes bancaires inactifs des associations.</a:t>
            </a:r>
          </a:p>
          <a:p>
            <a:pPr lvl="0"/>
            <a:r>
              <a:rPr lang="fr-FR" sz="1200" kern="1200" dirty="0">
                <a:solidFill>
                  <a:schemeClr val="tx1"/>
                </a:solidFill>
                <a:effectLst/>
                <a:latin typeface="+mn-lt"/>
                <a:ea typeface="+mn-ea"/>
                <a:cs typeface="+mn-cs"/>
              </a:rPr>
              <a:t>« Soutenir l’emploi associatif en réorientant les postes FONJEP », avec une augmentation de 4000 unités pour un budget de 7,2 millions d’euros à partir de 2020.</a:t>
            </a:r>
          </a:p>
          <a:p>
            <a:pPr lvl="0"/>
            <a:r>
              <a:rPr lang="fr-FR" sz="1200" kern="1200" dirty="0">
                <a:solidFill>
                  <a:schemeClr val="tx1"/>
                </a:solidFill>
                <a:effectLst/>
                <a:latin typeface="+mn-lt"/>
                <a:ea typeface="+mn-ea"/>
                <a:cs typeface="+mn-cs"/>
              </a:rPr>
              <a:t>« Lancer une étude d’évaluation et de cartographie des dispositifs locaux de soutien à la vie associative et de l’ESS » avec pour perspective la réforme du DLA et la mise en place d’un guichet unique pour les associations.</a:t>
            </a:r>
          </a:p>
          <a:p>
            <a:pPr lvl="0"/>
            <a:r>
              <a:rPr lang="fr-FR" sz="1200" kern="1200" dirty="0">
                <a:solidFill>
                  <a:schemeClr val="tx1"/>
                </a:solidFill>
                <a:effectLst/>
                <a:latin typeface="+mn-lt"/>
                <a:ea typeface="+mn-ea"/>
                <a:cs typeface="+mn-cs"/>
              </a:rPr>
              <a:t>« Simplification la vie des associations en poursuivant le développement du ‘compte-asso’ et y adosser un bouquet de services numériques ».</a:t>
            </a:r>
          </a:p>
          <a:p>
            <a:pPr lvl="0"/>
            <a:r>
              <a:rPr lang="fr-FR" sz="1200" kern="1200" dirty="0">
                <a:solidFill>
                  <a:schemeClr val="tx1"/>
                </a:solidFill>
                <a:effectLst/>
                <a:latin typeface="+mn-lt"/>
                <a:ea typeface="+mn-ea"/>
                <a:cs typeface="+mn-cs"/>
              </a:rPr>
              <a:t>« Déployer plus largement le dispositif ‘Impact Emploi’ en portant la limite d’emplois gérés dans ce cadre à 20 salariés, contre 10 précédemment.</a:t>
            </a:r>
          </a:p>
          <a:p>
            <a:pPr lvl="0"/>
            <a:r>
              <a:rPr lang="fr-FR" sz="1200" kern="1200" dirty="0">
                <a:solidFill>
                  <a:schemeClr val="tx1"/>
                </a:solidFill>
                <a:effectLst/>
                <a:latin typeface="+mn-lt"/>
                <a:ea typeface="+mn-ea"/>
                <a:cs typeface="+mn-cs"/>
              </a:rPr>
              <a:t>« Stabiliser la gestion des associations » en permettant, pour augmenter les fonds propres, la conservation d’un excédent </a:t>
            </a:r>
            <a:r>
              <a:rPr lang="fr-FR" sz="1200" kern="1200">
                <a:solidFill>
                  <a:schemeClr val="tx1"/>
                </a:solidFill>
                <a:effectLst/>
                <a:latin typeface="+mn-lt"/>
                <a:ea typeface="+mn-ea"/>
                <a:cs typeface="+mn-cs"/>
              </a:rPr>
              <a:t>raisonnable des </a:t>
            </a:r>
            <a:r>
              <a:rPr lang="fr-FR" sz="1200" kern="1200" dirty="0">
                <a:solidFill>
                  <a:schemeClr val="tx1"/>
                </a:solidFill>
                <a:effectLst/>
                <a:latin typeface="+mn-lt"/>
                <a:ea typeface="+mn-ea"/>
                <a:cs typeface="+mn-cs"/>
              </a:rPr>
              <a:t>subventions publiques.</a:t>
            </a:r>
          </a:p>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CB565230-AD6A-4288-A728-27749379CDBC}" type="slidenum">
              <a:rPr lang="fr-FR" smtClean="0"/>
              <a:t>4</a:t>
            </a:fld>
            <a:endParaRPr lang="fr-FR"/>
          </a:p>
        </p:txBody>
      </p:sp>
    </p:spTree>
    <p:extLst>
      <p:ext uri="{BB962C8B-B14F-4D97-AF65-F5344CB8AC3E}">
        <p14:creationId xmlns:p14="http://schemas.microsoft.com/office/powerpoint/2010/main" val="2763787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i="1"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CB565230-AD6A-4288-A728-27749379CDBC}" type="slidenum">
              <a:rPr lang="fr-FR" smtClean="0"/>
              <a:t>5</a:t>
            </a:fld>
            <a:endParaRPr lang="fr-FR"/>
          </a:p>
        </p:txBody>
      </p:sp>
    </p:spTree>
    <p:extLst>
      <p:ext uri="{BB962C8B-B14F-4D97-AF65-F5344CB8AC3E}">
        <p14:creationId xmlns:p14="http://schemas.microsoft.com/office/powerpoint/2010/main" val="10340315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B565230-AD6A-4288-A728-27749379CDBC}" type="slidenum">
              <a:rPr lang="fr-FR" smtClean="0"/>
              <a:t>7</a:t>
            </a:fld>
            <a:endParaRPr lang="fr-FR"/>
          </a:p>
        </p:txBody>
      </p:sp>
    </p:spTree>
    <p:extLst>
      <p:ext uri="{BB962C8B-B14F-4D97-AF65-F5344CB8AC3E}">
        <p14:creationId xmlns:p14="http://schemas.microsoft.com/office/powerpoint/2010/main" val="1758023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B565230-AD6A-4288-A728-27749379CDBC}" type="slidenum">
              <a:rPr lang="fr-FR" smtClean="0"/>
              <a:t>9</a:t>
            </a:fld>
            <a:endParaRPr lang="fr-FR"/>
          </a:p>
        </p:txBody>
      </p:sp>
    </p:spTree>
    <p:extLst>
      <p:ext uri="{BB962C8B-B14F-4D97-AF65-F5344CB8AC3E}">
        <p14:creationId xmlns:p14="http://schemas.microsoft.com/office/powerpoint/2010/main" val="3708860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B565230-AD6A-4288-A728-27749379CDBC}" type="slidenum">
              <a:rPr lang="fr-FR" smtClean="0"/>
              <a:t>10</a:t>
            </a:fld>
            <a:endParaRPr lang="fr-FR"/>
          </a:p>
        </p:txBody>
      </p:sp>
    </p:spTree>
    <p:extLst>
      <p:ext uri="{BB962C8B-B14F-4D97-AF65-F5344CB8AC3E}">
        <p14:creationId xmlns:p14="http://schemas.microsoft.com/office/powerpoint/2010/main" val="3754014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56716" y="3370266"/>
            <a:ext cx="6858000" cy="1481137"/>
          </a:xfrm>
        </p:spPr>
        <p:txBody>
          <a:bodyPr anchor="b">
            <a:normAutofit/>
          </a:bodyPr>
          <a:lstStyle>
            <a:lvl1pPr algn="ctr">
              <a:defRPr sz="4950" b="1" i="1">
                <a:solidFill>
                  <a:srgbClr val="0070C0"/>
                </a:solidFill>
                <a:latin typeface="+mn-lt"/>
              </a:defRPr>
            </a:lvl1pPr>
          </a:lstStyle>
          <a:p>
            <a:r>
              <a:rPr lang="fr-FR"/>
              <a:t>Modifiez le style du titre</a:t>
            </a:r>
            <a:endParaRPr lang="fr-FR" dirty="0"/>
          </a:p>
        </p:txBody>
      </p:sp>
      <p:pic>
        <p:nvPicPr>
          <p:cNvPr id="3"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16059" y="128415"/>
            <a:ext cx="3772869" cy="1302350"/>
          </a:xfrm>
          <a:prstGeom prst="rect">
            <a:avLst/>
          </a:prstGeom>
        </p:spPr>
      </p:pic>
      <p:pic>
        <p:nvPicPr>
          <p:cNvPr id="8" name="Imag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3826" y="5581649"/>
            <a:ext cx="913244" cy="1141555"/>
          </a:xfrm>
          <a:prstGeom prst="rect">
            <a:avLst/>
          </a:prstGeom>
        </p:spPr>
      </p:pic>
      <p:pic>
        <p:nvPicPr>
          <p:cNvPr id="5" name="Image 4"/>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20895568">
            <a:off x="6464372" y="98401"/>
            <a:ext cx="1185223" cy="1243323"/>
          </a:xfrm>
          <a:prstGeom prst="rect">
            <a:avLst/>
          </a:prstGeom>
        </p:spPr>
      </p:pic>
      <p:pic>
        <p:nvPicPr>
          <p:cNvPr id="6" name="Image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37071" y="5581649"/>
            <a:ext cx="863448" cy="1141555"/>
          </a:xfrm>
          <a:prstGeom prst="rect">
            <a:avLst/>
          </a:prstGeom>
        </p:spPr>
      </p:pic>
    </p:spTree>
    <p:extLst>
      <p:ext uri="{BB962C8B-B14F-4D97-AF65-F5344CB8AC3E}">
        <p14:creationId xmlns:p14="http://schemas.microsoft.com/office/powerpoint/2010/main" val="36279632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969801D-F63B-4F44-B139-DA1C5FD46301}" type="datetimeFigureOut">
              <a:rPr lang="fr-FR" smtClean="0"/>
              <a:t>07/10/2020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4252761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6"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1"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969801D-F63B-4F44-B139-DA1C5FD46301}" type="datetimeFigureOut">
              <a:rPr lang="fr-FR" smtClean="0"/>
              <a:t>07/10/2020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1580501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19176" y="1825628"/>
            <a:ext cx="7496175" cy="4003675"/>
          </a:xfrm>
        </p:spPr>
        <p:txBody>
          <a:bodyPr>
            <a:normAutofit/>
          </a:bodyPr>
          <a:lstStyle>
            <a:lvl1pPr>
              <a:defRPr sz="1950"/>
            </a:lvl1pPr>
            <a:lvl2pPr>
              <a:defRPr sz="1950"/>
            </a:lvl2pPr>
            <a:lvl3pPr>
              <a:defRPr sz="1950"/>
            </a:lvl3pPr>
            <a:lvl4pPr>
              <a:defRPr sz="1950"/>
            </a:lvl4pPr>
            <a:lvl5pPr>
              <a:defRPr sz="195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8" name="ZoneTexte 7"/>
          <p:cNvSpPr txBox="1"/>
          <p:nvPr userDrawn="1"/>
        </p:nvSpPr>
        <p:spPr>
          <a:xfrm>
            <a:off x="2371725" y="6172200"/>
            <a:ext cx="4457700" cy="300082"/>
          </a:xfrm>
          <a:prstGeom prst="rect">
            <a:avLst/>
          </a:prstGeom>
          <a:noFill/>
        </p:spPr>
        <p:txBody>
          <a:bodyPr wrap="square" rtlCol="0">
            <a:spAutoFit/>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fr-FR" altLang="fr-FR" sz="1350" b="1" dirty="0"/>
              <a:t>Rentrée sociale 2020-2021 – Réseau Uriopss-Uniopss</a:t>
            </a:r>
          </a:p>
        </p:txBody>
      </p:sp>
      <p:sp>
        <p:nvSpPr>
          <p:cNvPr id="9" name="Titre 1"/>
          <p:cNvSpPr>
            <a:spLocks noGrp="1"/>
          </p:cNvSpPr>
          <p:nvPr>
            <p:ph type="ctrTitle"/>
          </p:nvPr>
        </p:nvSpPr>
        <p:spPr>
          <a:xfrm>
            <a:off x="1143000" y="169866"/>
            <a:ext cx="6858000" cy="1074737"/>
          </a:xfrm>
        </p:spPr>
        <p:txBody>
          <a:bodyPr anchor="b">
            <a:normAutofit/>
          </a:bodyPr>
          <a:lstStyle>
            <a:lvl1pPr algn="ctr">
              <a:defRPr sz="3600" b="1">
                <a:solidFill>
                  <a:srgbClr val="0070C0"/>
                </a:solidFill>
                <a:latin typeface="+mn-lt"/>
              </a:defRPr>
            </a:lvl1pPr>
          </a:lstStyle>
          <a:p>
            <a:r>
              <a:rPr lang="fr-FR"/>
              <a:t>Modifiez le style du titre</a:t>
            </a:r>
            <a:endParaRPr lang="fr-FR" dirty="0"/>
          </a:p>
        </p:txBody>
      </p:sp>
      <p:sp>
        <p:nvSpPr>
          <p:cNvPr id="10" name="Rectangle 9"/>
          <p:cNvSpPr/>
          <p:nvPr userDrawn="1"/>
        </p:nvSpPr>
        <p:spPr>
          <a:xfrm>
            <a:off x="1143000" y="864502"/>
            <a:ext cx="6858000" cy="1778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826" y="5686425"/>
            <a:ext cx="829423" cy="1036779"/>
          </a:xfrm>
          <a:prstGeom prst="rect">
            <a:avLst/>
          </a:prstGeom>
        </p:spPr>
      </p:pic>
      <p:pic>
        <p:nvPicPr>
          <p:cNvPr id="7" name="Imag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8289" y="5686424"/>
            <a:ext cx="784198" cy="1036779"/>
          </a:xfrm>
          <a:prstGeom prst="rect">
            <a:avLst/>
          </a:prstGeom>
        </p:spPr>
      </p:pic>
    </p:spTree>
    <p:extLst>
      <p:ext uri="{BB962C8B-B14F-4D97-AF65-F5344CB8AC3E}">
        <p14:creationId xmlns:p14="http://schemas.microsoft.com/office/powerpoint/2010/main" val="3154084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41"/>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9969801D-F63B-4F44-B139-DA1C5FD46301}" type="datetimeFigureOut">
              <a:rPr lang="fr-FR" smtClean="0"/>
              <a:t>07/10/2020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23771598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969801D-F63B-4F44-B139-DA1C5FD46301}" type="datetimeFigureOut">
              <a:rPr lang="fr-FR" smtClean="0"/>
              <a:t>07/10/2020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278676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8"/>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Espace réservé du contenu 5"/>
          <p:cNvSpPr>
            <a:spLocks noGrp="1"/>
          </p:cNvSpPr>
          <p:nvPr>
            <p:ph sz="quarter" idx="4"/>
          </p:nvPr>
        </p:nvSpPr>
        <p:spPr>
          <a:xfrm>
            <a:off x="4629151"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969801D-F63B-4F44-B139-DA1C5FD46301}" type="datetimeFigureOut">
              <a:rPr lang="fr-FR" smtClean="0"/>
              <a:t>07/10/2020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74232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969801D-F63B-4F44-B139-DA1C5FD46301}" type="datetimeFigureOut">
              <a:rPr lang="fr-FR" smtClean="0"/>
              <a:t>07/10/2020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3153580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969801D-F63B-4F44-B139-DA1C5FD46301}" type="datetimeFigureOut">
              <a:rPr lang="fr-FR" smtClean="0"/>
              <a:t>07/10/2020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3784242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9969801D-F63B-4F44-B139-DA1C5FD46301}" type="datetimeFigureOut">
              <a:rPr lang="fr-FR" smtClean="0"/>
              <a:t>07/10/2020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2801948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9969801D-F63B-4F44-B139-DA1C5FD46301}" type="datetimeFigureOut">
              <a:rPr lang="fr-FR" smtClean="0"/>
              <a:t>07/10/2020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5E93AE-B268-4BA1-A25E-6755FCB7BB7B}" type="slidenum">
              <a:rPr lang="fr-FR" smtClean="0"/>
              <a:t>‹N°›</a:t>
            </a:fld>
            <a:endParaRPr lang="fr-FR"/>
          </a:p>
        </p:txBody>
      </p:sp>
    </p:spTree>
    <p:extLst>
      <p:ext uri="{BB962C8B-B14F-4D97-AF65-F5344CB8AC3E}">
        <p14:creationId xmlns:p14="http://schemas.microsoft.com/office/powerpoint/2010/main" val="409793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969801D-F63B-4F44-B139-DA1C5FD46301}" type="datetimeFigureOut">
              <a:rPr lang="fr-FR" smtClean="0"/>
              <a:t>07/10/2020</a:t>
            </a:fld>
            <a:endParaRPr lang="fr-FR"/>
          </a:p>
        </p:txBody>
      </p:sp>
      <p:sp>
        <p:nvSpPr>
          <p:cNvPr id="5" name="Espace réservé du pied de page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5E93AE-B268-4BA1-A25E-6755FCB7BB7B}" type="slidenum">
              <a:rPr lang="fr-FR" smtClean="0"/>
              <a:t>‹N°›</a:t>
            </a:fld>
            <a:endParaRPr lang="fr-FR"/>
          </a:p>
        </p:txBody>
      </p:sp>
    </p:spTree>
    <p:extLst>
      <p:ext uri="{BB962C8B-B14F-4D97-AF65-F5344CB8AC3E}">
        <p14:creationId xmlns:p14="http://schemas.microsoft.com/office/powerpoint/2010/main" val="3206866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enfort-esmsgrandest.f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renfortrh.solidarites-sante.gouv.f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1248153" y="3253450"/>
            <a:ext cx="6858000" cy="1110853"/>
          </a:xfrm>
        </p:spPr>
        <p:txBody>
          <a:bodyPr>
            <a:normAutofit fontScale="90000"/>
          </a:bodyPr>
          <a:lstStyle/>
          <a:p>
            <a:r>
              <a:rPr lang="fr-FR" dirty="0"/>
              <a:t/>
            </a:r>
            <a:br>
              <a:rPr lang="fr-FR" dirty="0"/>
            </a:br>
            <a:r>
              <a:rPr lang="fr-FR" dirty="0"/>
              <a:t>Emploi, RH et travail social</a:t>
            </a:r>
          </a:p>
        </p:txBody>
      </p:sp>
    </p:spTree>
    <p:extLst>
      <p:ext uri="{BB962C8B-B14F-4D97-AF65-F5344CB8AC3E}">
        <p14:creationId xmlns:p14="http://schemas.microsoft.com/office/powerpoint/2010/main" val="661133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733531" y="412867"/>
            <a:ext cx="7781821" cy="507520"/>
          </a:xfrm>
        </p:spPr>
        <p:txBody>
          <a:bodyPr>
            <a:noAutofit/>
          </a:bodyPr>
          <a:lstStyle/>
          <a:p>
            <a:r>
              <a:rPr lang="fr-FR" dirty="0"/>
              <a:t>Quels enjeux ?</a:t>
            </a:r>
          </a:p>
        </p:txBody>
      </p:sp>
      <p:sp>
        <p:nvSpPr>
          <p:cNvPr id="4" name="Espace réservé du contenu 1"/>
          <p:cNvSpPr>
            <a:spLocks noGrp="1"/>
          </p:cNvSpPr>
          <p:nvPr>
            <p:ph idx="1"/>
          </p:nvPr>
        </p:nvSpPr>
        <p:spPr>
          <a:xfrm>
            <a:off x="1009856" y="1347716"/>
            <a:ext cx="7840232" cy="5221268"/>
          </a:xfrm>
        </p:spPr>
        <p:txBody>
          <a:bodyPr>
            <a:normAutofit fontScale="92500" lnSpcReduction="10000"/>
          </a:bodyPr>
          <a:lstStyle/>
          <a:p>
            <a:r>
              <a:rPr lang="fr-FR" sz="2000" dirty="0"/>
              <a:t>L’évolution des métiers et des formations du secteur social et médico-social </a:t>
            </a:r>
            <a:r>
              <a:rPr lang="fr-FR" sz="2000" i="1" dirty="0"/>
              <a:t>(</a:t>
            </a:r>
            <a:r>
              <a:rPr lang="fr-FR" sz="1800" i="1" dirty="0" err="1"/>
              <a:t>C.f</a:t>
            </a:r>
            <a:r>
              <a:rPr lang="fr-FR" sz="1800" i="1" dirty="0"/>
              <a:t> art. R. LAFORE , Revue des Affaires Sociales :  Le modèle du travail social « réparateur » est condamné- </a:t>
            </a:r>
            <a:r>
              <a:rPr lang="fr-FR" sz="1800" i="1" dirty="0" err="1"/>
              <a:t>Oct</a:t>
            </a:r>
            <a:r>
              <a:rPr lang="fr-FR" sz="1800" i="1" dirty="0"/>
              <a:t> 2020 )</a:t>
            </a:r>
          </a:p>
          <a:p>
            <a:r>
              <a:rPr lang="fr-FR" sz="2000" dirty="0"/>
              <a:t>La reconnaissance professionnelle et la revalorisation salariale ( </a:t>
            </a:r>
            <a:r>
              <a:rPr lang="fr-FR" sz="2000" i="1" dirty="0" err="1"/>
              <a:t>C.f</a:t>
            </a:r>
            <a:r>
              <a:rPr lang="fr-FR" sz="2000" i="1" dirty="0"/>
              <a:t> prime COVID ; Ségur de la Santé et Projet de loi 5</a:t>
            </a:r>
            <a:r>
              <a:rPr lang="fr-FR" sz="2000" i="1" baseline="30000" dirty="0"/>
              <a:t>ème</a:t>
            </a:r>
            <a:r>
              <a:rPr lang="fr-FR" sz="2000" i="1" dirty="0"/>
              <a:t> risque)</a:t>
            </a:r>
          </a:p>
          <a:p>
            <a:r>
              <a:rPr lang="fr-FR" sz="2000" dirty="0"/>
              <a:t>L’impact budgétaire et les nouvelles organisations internes liées à la crise sur les recrutements 2020-2021</a:t>
            </a:r>
          </a:p>
          <a:p>
            <a:pPr lvl="1">
              <a:buFont typeface="Courier New" panose="02070309020205020404" pitchFamily="49" charset="0"/>
              <a:buChar char="o"/>
            </a:pPr>
            <a:r>
              <a:rPr lang="fr-FR" sz="2000" dirty="0"/>
              <a:t> La difficulté de trouver des lieux de stage pour les jeunes en formation dans le secteur actuellement</a:t>
            </a:r>
          </a:p>
          <a:p>
            <a:pPr lvl="1">
              <a:buFont typeface="Courier New" panose="02070309020205020404" pitchFamily="49" charset="0"/>
              <a:buChar char="o"/>
            </a:pPr>
            <a:endParaRPr lang="fr-FR" sz="2000" dirty="0"/>
          </a:p>
          <a:p>
            <a:pPr marL="342900" lvl="1" indent="0">
              <a:buNone/>
            </a:pPr>
            <a:r>
              <a:rPr lang="fr-FR" sz="2000" dirty="0">
                <a:solidFill>
                  <a:srgbClr val="FF0000"/>
                </a:solidFill>
              </a:rPr>
              <a:t>Quelques actions de l’URIOPSS Grand Est</a:t>
            </a:r>
          </a:p>
          <a:p>
            <a:pPr lvl="1"/>
            <a:r>
              <a:rPr lang="fr-FR" sz="2000" dirty="0"/>
              <a:t>En période de crise , la Plateforme régionale de mise en relations :  </a:t>
            </a:r>
            <a:r>
              <a:rPr lang="fr-FR" sz="2000" dirty="0">
                <a:hlinkClick r:id="rId3"/>
              </a:rPr>
              <a:t>https://www.renfort-esmsgrandest.fr</a:t>
            </a:r>
            <a:r>
              <a:rPr lang="fr-FR" sz="2000" dirty="0"/>
              <a:t> : elle a vocation à devenir l’outil de MER Employeurs et candidats du secteur pour des emplois hors crise</a:t>
            </a:r>
          </a:p>
          <a:p>
            <a:pPr marL="342900" lvl="1" indent="0">
              <a:buNone/>
            </a:pPr>
            <a:r>
              <a:rPr lang="fr-FR" sz="2000" dirty="0"/>
              <a:t> puis nationale </a:t>
            </a:r>
            <a:r>
              <a:rPr lang="fr-FR" sz="2000" dirty="0">
                <a:hlinkClick r:id="rId4"/>
              </a:rPr>
              <a:t>https://renfortrh.solidarites-sante.gouv.fr</a:t>
            </a:r>
            <a:endParaRPr lang="fr-FR" sz="2000" dirty="0"/>
          </a:p>
          <a:p>
            <a:pPr marL="342900" lvl="1" indent="0">
              <a:buNone/>
            </a:pPr>
            <a:endParaRPr lang="fr-FR" sz="2000" dirty="0"/>
          </a:p>
          <a:p>
            <a:pPr lvl="1"/>
            <a:r>
              <a:rPr lang="fr-FR" sz="2000" dirty="0"/>
              <a:t>Projet JAMES visant les jeunes </a:t>
            </a:r>
            <a:r>
              <a:rPr lang="fr-FR" sz="2000" dirty="0" err="1"/>
              <a:t>NEETs</a:t>
            </a:r>
            <a:r>
              <a:rPr lang="fr-FR" sz="2000" dirty="0"/>
              <a:t>  : un accompagnement séquentiel , individualisé mis en œuvre par ESEIS-AFRIS vers les métiers du secteur.</a:t>
            </a:r>
          </a:p>
        </p:txBody>
      </p:sp>
    </p:spTree>
    <p:extLst>
      <p:ext uri="{BB962C8B-B14F-4D97-AF65-F5344CB8AC3E}">
        <p14:creationId xmlns:p14="http://schemas.microsoft.com/office/powerpoint/2010/main" val="2984318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69438" y="1444599"/>
            <a:ext cx="7867289" cy="303780"/>
          </a:xfrm>
        </p:spPr>
        <p:txBody>
          <a:bodyPr>
            <a:noAutofit/>
          </a:bodyPr>
          <a:lstStyle/>
          <a:p>
            <a:pPr marL="0" indent="0" defTabSz="914400">
              <a:buNone/>
            </a:pPr>
            <a:r>
              <a:rPr lang="fr-FR" sz="1800" b="1" dirty="0"/>
              <a:t>PARTIE I – Zoom sur l’emploi en France</a:t>
            </a:r>
          </a:p>
        </p:txBody>
      </p:sp>
      <p:sp>
        <p:nvSpPr>
          <p:cNvPr id="3" name="Titre 2"/>
          <p:cNvSpPr>
            <a:spLocks noGrp="1"/>
          </p:cNvSpPr>
          <p:nvPr>
            <p:ph type="ctrTitle"/>
          </p:nvPr>
        </p:nvSpPr>
        <p:spPr>
          <a:xfrm>
            <a:off x="1152701" y="315584"/>
            <a:ext cx="6858000" cy="589204"/>
          </a:xfrm>
        </p:spPr>
        <p:txBody>
          <a:bodyPr/>
          <a:lstStyle/>
          <a:p>
            <a:r>
              <a:rPr lang="fr-FR" dirty="0"/>
              <a:t>SOMMAIRE</a:t>
            </a:r>
          </a:p>
        </p:txBody>
      </p:sp>
      <p:sp>
        <p:nvSpPr>
          <p:cNvPr id="11" name="Rectangle 10"/>
          <p:cNvSpPr/>
          <p:nvPr/>
        </p:nvSpPr>
        <p:spPr>
          <a:xfrm>
            <a:off x="734872" y="2481964"/>
            <a:ext cx="7867292" cy="369332"/>
          </a:xfrm>
          <a:prstGeom prst="rect">
            <a:avLst/>
          </a:prstGeom>
        </p:spPr>
        <p:txBody>
          <a:bodyPr wrap="square">
            <a:spAutoFit/>
          </a:bodyPr>
          <a:lstStyle/>
          <a:p>
            <a:pPr lvl="0"/>
            <a:r>
              <a:rPr lang="fr-FR" b="1" dirty="0"/>
              <a:t>PARTIE II – La RH associative, pour un emploi de qualité</a:t>
            </a:r>
            <a:endParaRPr lang="fr-FR" dirty="0"/>
          </a:p>
        </p:txBody>
      </p:sp>
      <p:sp>
        <p:nvSpPr>
          <p:cNvPr id="22" name="Rectangle 21"/>
          <p:cNvSpPr/>
          <p:nvPr/>
        </p:nvSpPr>
        <p:spPr>
          <a:xfrm>
            <a:off x="734872" y="3400215"/>
            <a:ext cx="7867290" cy="369332"/>
          </a:xfrm>
          <a:prstGeom prst="rect">
            <a:avLst/>
          </a:prstGeom>
        </p:spPr>
        <p:txBody>
          <a:bodyPr wrap="square">
            <a:spAutoFit/>
          </a:bodyPr>
          <a:lstStyle/>
          <a:p>
            <a:pPr lvl="0"/>
            <a:r>
              <a:rPr lang="fr-FR" b="1" dirty="0"/>
              <a:t>PARTIE III – Crise sanitaire : le travail social sur le devant de la scène</a:t>
            </a:r>
            <a:endParaRPr lang="fr-FR" dirty="0"/>
          </a:p>
        </p:txBody>
      </p:sp>
      <p:sp>
        <p:nvSpPr>
          <p:cNvPr id="24" name="Rectangle 23"/>
          <p:cNvSpPr/>
          <p:nvPr/>
        </p:nvSpPr>
        <p:spPr>
          <a:xfrm>
            <a:off x="769437" y="4455029"/>
            <a:ext cx="7867290" cy="369332"/>
          </a:xfrm>
          <a:prstGeom prst="rect">
            <a:avLst/>
          </a:prstGeom>
        </p:spPr>
        <p:txBody>
          <a:bodyPr wrap="square">
            <a:spAutoFit/>
          </a:bodyPr>
          <a:lstStyle/>
          <a:p>
            <a:pPr lvl="0"/>
            <a:r>
              <a:rPr lang="fr-FR" b="1" dirty="0"/>
              <a:t>PARTIE IV – Face à l’urgence, la force de l’éthique</a:t>
            </a:r>
            <a:endParaRPr lang="fr-FR" dirty="0"/>
          </a:p>
        </p:txBody>
      </p:sp>
    </p:spTree>
    <p:extLst>
      <p:ext uri="{BB962C8B-B14F-4D97-AF65-F5344CB8AC3E}">
        <p14:creationId xmlns:p14="http://schemas.microsoft.com/office/powerpoint/2010/main" val="637481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42937" y="1262292"/>
            <a:ext cx="8370433" cy="4828265"/>
          </a:xfrm>
        </p:spPr>
        <p:txBody>
          <a:bodyPr>
            <a:normAutofit fontScale="92500" lnSpcReduction="20000"/>
          </a:bodyPr>
          <a:lstStyle/>
          <a:p>
            <a:pPr marL="0" indent="0">
              <a:spcBef>
                <a:spcPct val="0"/>
              </a:spcBef>
              <a:buNone/>
            </a:pPr>
            <a:r>
              <a:rPr lang="fr-FR" sz="2400" dirty="0">
                <a:solidFill>
                  <a:srgbClr val="01876E"/>
                </a:solidFill>
                <a:ea typeface="+mj-ea"/>
                <a:cs typeface="+mj-cs"/>
              </a:rPr>
              <a:t>1. La crise après le rebond post crise ?</a:t>
            </a:r>
          </a:p>
          <a:p>
            <a:pPr marL="423450" lvl="0" indent="-342900"/>
            <a:r>
              <a:rPr lang="fr-FR" sz="2400" dirty="0">
                <a:solidFill>
                  <a:srgbClr val="000000"/>
                </a:solidFill>
              </a:rPr>
              <a:t>Au 1</a:t>
            </a:r>
            <a:r>
              <a:rPr lang="fr-FR" sz="2400" baseline="30000" dirty="0">
                <a:solidFill>
                  <a:srgbClr val="000000"/>
                </a:solidFill>
              </a:rPr>
              <a:t>er</a:t>
            </a:r>
            <a:r>
              <a:rPr lang="fr-FR" sz="2400" dirty="0">
                <a:solidFill>
                  <a:srgbClr val="000000"/>
                </a:solidFill>
              </a:rPr>
              <a:t> semestre 2020 : 715 000 emplois salariés perdus, + de 6,1 millions de personnes inscrites à Pôle emploi en juillet (6,6 % de + que fin 2019)</a:t>
            </a:r>
          </a:p>
          <a:p>
            <a:pPr marL="80550" lvl="0" indent="0">
              <a:buNone/>
            </a:pPr>
            <a:endParaRPr lang="fr-FR" sz="2400" dirty="0">
              <a:solidFill>
                <a:srgbClr val="000000"/>
              </a:solidFill>
            </a:endParaRPr>
          </a:p>
          <a:p>
            <a:pPr marL="423450" lvl="0" indent="-342900"/>
            <a:r>
              <a:rPr lang="fr-FR" sz="2400" dirty="0">
                <a:solidFill>
                  <a:srgbClr val="000000"/>
                </a:solidFill>
              </a:rPr>
              <a:t>De mars à mai : 1,283 million demandes de chômage partiel déposées par 1,015 million d’entreprises – </a:t>
            </a:r>
            <a:r>
              <a:rPr lang="fr-FR" sz="2400" b="1" dirty="0">
                <a:solidFill>
                  <a:srgbClr val="000000"/>
                </a:solidFill>
              </a:rPr>
              <a:t>12,4 millions de salariés </a:t>
            </a:r>
            <a:r>
              <a:rPr lang="fr-FR" sz="2400" dirty="0">
                <a:solidFill>
                  <a:srgbClr val="000000"/>
                </a:solidFill>
              </a:rPr>
              <a:t>au chômage partiel</a:t>
            </a:r>
          </a:p>
          <a:p>
            <a:pPr marL="80550" lvl="0" indent="0">
              <a:buNone/>
            </a:pPr>
            <a:endParaRPr lang="fr-FR" sz="2400" dirty="0">
              <a:solidFill>
                <a:srgbClr val="000000"/>
              </a:solidFill>
            </a:endParaRPr>
          </a:p>
          <a:p>
            <a:pPr marL="423450" lvl="0" indent="-342900"/>
            <a:r>
              <a:rPr lang="fr-FR" sz="2400" dirty="0">
                <a:solidFill>
                  <a:srgbClr val="000000"/>
                </a:solidFill>
              </a:rPr>
              <a:t>Demandeurs d’emploi : entre 8 mars et 2 mai : +680 000 / mai </a:t>
            </a:r>
            <a:endParaRPr lang="fr-FR" sz="2400" dirty="0">
              <a:solidFill>
                <a:srgbClr val="0070C0"/>
              </a:solidFill>
            </a:endParaRPr>
          </a:p>
          <a:p>
            <a:pPr marL="80550" lvl="0" indent="0">
              <a:buNone/>
            </a:pPr>
            <a:endParaRPr lang="fr-FR" sz="2400" dirty="0">
              <a:solidFill>
                <a:srgbClr val="0070C0"/>
              </a:solidFill>
            </a:endParaRPr>
          </a:p>
          <a:p>
            <a:pPr marL="423450" lvl="0" indent="-342900"/>
            <a:r>
              <a:rPr lang="fr-FR" sz="2400" dirty="0">
                <a:solidFill>
                  <a:srgbClr val="000000"/>
                </a:solidFill>
              </a:rPr>
              <a:t>Taux de chômage : </a:t>
            </a:r>
            <a:r>
              <a:rPr lang="fr-FR" sz="2400" b="1" dirty="0">
                <a:solidFill>
                  <a:srgbClr val="000000"/>
                </a:solidFill>
              </a:rPr>
              <a:t>7,1</a:t>
            </a:r>
            <a:r>
              <a:rPr lang="fr-FR" sz="2400" dirty="0">
                <a:solidFill>
                  <a:srgbClr val="000000"/>
                </a:solidFill>
              </a:rPr>
              <a:t> % de la population active en août</a:t>
            </a:r>
            <a:br>
              <a:rPr lang="fr-FR" sz="2400" dirty="0">
                <a:solidFill>
                  <a:srgbClr val="000000"/>
                </a:solidFill>
              </a:rPr>
            </a:br>
            <a:r>
              <a:rPr lang="fr-FR" sz="2400" dirty="0">
                <a:solidFill>
                  <a:srgbClr val="000000"/>
                </a:solidFill>
              </a:rPr>
              <a:t>mais 9,5 % prévu fin 2020 (8,4 % janvier 2019)</a:t>
            </a:r>
          </a:p>
          <a:p>
            <a:pPr marL="80550" lvl="0" indent="0">
              <a:buNone/>
            </a:pPr>
            <a:endParaRPr lang="fr-FR" sz="2400" dirty="0">
              <a:solidFill>
                <a:srgbClr val="000000"/>
              </a:solidFill>
            </a:endParaRPr>
          </a:p>
          <a:p>
            <a:pPr marL="423450" lvl="0" indent="-342900"/>
            <a:r>
              <a:rPr lang="fr-FR" sz="2400" dirty="0">
                <a:solidFill>
                  <a:srgbClr val="000000"/>
                </a:solidFill>
              </a:rPr>
              <a:t>Taux de chômage au 2</a:t>
            </a:r>
            <a:r>
              <a:rPr lang="fr-FR" sz="2400" baseline="30000" dirty="0">
                <a:solidFill>
                  <a:srgbClr val="000000"/>
                </a:solidFill>
              </a:rPr>
              <a:t>è</a:t>
            </a:r>
            <a:r>
              <a:rPr lang="fr-FR" sz="2400" dirty="0">
                <a:solidFill>
                  <a:srgbClr val="000000"/>
                </a:solidFill>
              </a:rPr>
              <a:t> trimestre :       pour les moins de 25 ans (+1,8 point).</a:t>
            </a:r>
            <a:endParaRPr lang="fr-FR" sz="2400" i="1" dirty="0">
              <a:solidFill>
                <a:srgbClr val="7030A0"/>
              </a:solidFill>
            </a:endParaRPr>
          </a:p>
          <a:p>
            <a:pPr marL="0" indent="0">
              <a:spcBef>
                <a:spcPct val="0"/>
              </a:spcBef>
              <a:buNone/>
            </a:pPr>
            <a:endParaRPr lang="fr-FR" sz="2400" dirty="0">
              <a:solidFill>
                <a:srgbClr val="01876E"/>
              </a:solidFill>
              <a:ea typeface="+mj-ea"/>
              <a:cs typeface="+mj-cs"/>
            </a:endParaRPr>
          </a:p>
        </p:txBody>
      </p:sp>
      <p:sp>
        <p:nvSpPr>
          <p:cNvPr id="3" name="Titre 2"/>
          <p:cNvSpPr>
            <a:spLocks noGrp="1"/>
          </p:cNvSpPr>
          <p:nvPr>
            <p:ph type="ctrTitle"/>
          </p:nvPr>
        </p:nvSpPr>
        <p:spPr>
          <a:xfrm>
            <a:off x="1338263" y="323060"/>
            <a:ext cx="6858000" cy="507520"/>
          </a:xfrm>
        </p:spPr>
        <p:txBody>
          <a:bodyPr>
            <a:noAutofit/>
          </a:bodyPr>
          <a:lstStyle/>
          <a:p>
            <a:r>
              <a:rPr lang="fr-FR" dirty="0"/>
              <a:t>I. Zoom sur l’emploi en France</a:t>
            </a:r>
          </a:p>
        </p:txBody>
      </p:sp>
      <p:sp>
        <p:nvSpPr>
          <p:cNvPr id="7" name="Flèche vers le bas 6"/>
          <p:cNvSpPr/>
          <p:nvPr/>
        </p:nvSpPr>
        <p:spPr>
          <a:xfrm rot="13288007" flipH="1">
            <a:off x="5193739" y="5486539"/>
            <a:ext cx="129850" cy="2599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118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68351" y="1188813"/>
            <a:ext cx="7865406" cy="5171166"/>
          </a:xfrm>
        </p:spPr>
        <p:txBody>
          <a:bodyPr>
            <a:normAutofit fontScale="92500" lnSpcReduction="20000"/>
          </a:bodyPr>
          <a:lstStyle/>
          <a:p>
            <a:pPr marL="0" indent="0">
              <a:spcBef>
                <a:spcPct val="0"/>
              </a:spcBef>
              <a:buNone/>
            </a:pPr>
            <a:r>
              <a:rPr lang="fr-FR" sz="2400" dirty="0">
                <a:solidFill>
                  <a:srgbClr val="01876E"/>
                </a:solidFill>
                <a:ea typeface="+mj-ea"/>
                <a:cs typeface="+mj-cs"/>
              </a:rPr>
              <a:t>2. L’impact du Covid-19 sur l’emploi des jeunes</a:t>
            </a:r>
          </a:p>
          <a:p>
            <a:pPr marL="0" indent="0">
              <a:spcBef>
                <a:spcPct val="0"/>
              </a:spcBef>
              <a:buNone/>
            </a:pPr>
            <a:endParaRPr lang="fr-FR" sz="2400" dirty="0">
              <a:solidFill>
                <a:srgbClr val="01876E"/>
              </a:solidFill>
              <a:ea typeface="+mj-ea"/>
              <a:cs typeface="+mj-cs"/>
            </a:endParaRPr>
          </a:p>
          <a:p>
            <a:pPr marL="80550" indent="0">
              <a:buNone/>
            </a:pPr>
            <a:r>
              <a:rPr lang="fr-FR" sz="1900" b="1" dirty="0">
                <a:solidFill>
                  <a:srgbClr val="000000"/>
                </a:solidFill>
              </a:rPr>
              <a:t>Fin 2019 : + de 19 % des moins de 25 ans </a:t>
            </a:r>
            <a:r>
              <a:rPr lang="fr-FR" sz="1900" dirty="0">
                <a:solidFill>
                  <a:srgbClr val="000000"/>
                </a:solidFill>
              </a:rPr>
              <a:t>recherchaient un emploi, soit deux fois plus que le taux de chômeurs dans la population active, alors à 8,1 %</a:t>
            </a:r>
          </a:p>
          <a:p>
            <a:pPr marL="80550" indent="0">
              <a:buNone/>
            </a:pPr>
            <a:endParaRPr lang="fr-FR" sz="1900" dirty="0">
              <a:solidFill>
                <a:srgbClr val="000000"/>
              </a:solidFill>
            </a:endParaRPr>
          </a:p>
          <a:p>
            <a:pPr marL="80550" lvl="0" indent="0">
              <a:lnSpc>
                <a:spcPct val="120000"/>
              </a:lnSpc>
              <a:spcBef>
                <a:spcPts val="600"/>
              </a:spcBef>
              <a:buNone/>
            </a:pPr>
            <a:r>
              <a:rPr lang="fr-FR" sz="1900" dirty="0">
                <a:solidFill>
                  <a:srgbClr val="000000"/>
                </a:solidFill>
              </a:rPr>
              <a:t>Avec la crise sanitaire, entre 165 000 et 320 000 jeunes supplémentaires pourraient être au chômage au second semestre 2020</a:t>
            </a:r>
          </a:p>
          <a:p>
            <a:pPr marL="80550" lvl="0" indent="0">
              <a:lnSpc>
                <a:spcPct val="120000"/>
              </a:lnSpc>
              <a:spcBef>
                <a:spcPts val="1200"/>
              </a:spcBef>
              <a:buNone/>
            </a:pPr>
            <a:r>
              <a:rPr lang="fr-FR" sz="2100" b="1" dirty="0">
                <a:solidFill>
                  <a:srgbClr val="000000"/>
                </a:solidFill>
              </a:rPr>
              <a:t>Plan d’aide d’urgence à l’emploi « 1 jeune, 1 solution » destiné aux 16-25 ans dont </a:t>
            </a:r>
            <a:r>
              <a:rPr lang="fr-FR" sz="1900" b="1" dirty="0">
                <a:solidFill>
                  <a:srgbClr val="000000"/>
                </a:solidFill>
              </a:rPr>
              <a:t>: </a:t>
            </a:r>
          </a:p>
          <a:p>
            <a:pPr marL="504000" lvl="0" indent="-72000">
              <a:lnSpc>
                <a:spcPct val="120000"/>
              </a:lnSpc>
              <a:spcBef>
                <a:spcPts val="0"/>
              </a:spcBef>
              <a:buFont typeface="Wingdings" panose="05000000000000000000" pitchFamily="2" charset="2"/>
              <a:buChar char="ü"/>
            </a:pPr>
            <a:r>
              <a:rPr lang="fr-FR" sz="1900" dirty="0">
                <a:solidFill>
                  <a:srgbClr val="000000"/>
                </a:solidFill>
              </a:rPr>
              <a:t> </a:t>
            </a:r>
            <a:r>
              <a:rPr lang="fr-FR" sz="1600" dirty="0">
                <a:solidFill>
                  <a:srgbClr val="000000"/>
                </a:solidFill>
              </a:rPr>
              <a:t>Une aide de 4 000 € versée aux entreprises qui embauchent un jeune en CDI ou en CDD, entre le 1er août et le 1er janvier 2021 ;</a:t>
            </a:r>
          </a:p>
          <a:p>
            <a:pPr marL="504000" lvl="0" indent="-72000">
              <a:lnSpc>
                <a:spcPct val="120000"/>
              </a:lnSpc>
              <a:spcBef>
                <a:spcPts val="0"/>
              </a:spcBef>
              <a:buFont typeface="Wingdings" panose="05000000000000000000" pitchFamily="2" charset="2"/>
              <a:buChar char="ü"/>
            </a:pPr>
            <a:r>
              <a:rPr lang="fr-FR" sz="1600" dirty="0">
                <a:solidFill>
                  <a:srgbClr val="000000"/>
                </a:solidFill>
              </a:rPr>
              <a:t> La formation de 200 000 jeunes supplémentaires vers les métiers et les filières d’avenir (transition écologique, numérique, soins et santé…) ;</a:t>
            </a:r>
          </a:p>
          <a:p>
            <a:pPr marL="504000" lvl="0" indent="-72000">
              <a:lnSpc>
                <a:spcPct val="120000"/>
              </a:lnSpc>
              <a:spcBef>
                <a:spcPts val="0"/>
              </a:spcBef>
              <a:buFont typeface="Wingdings" panose="05000000000000000000" pitchFamily="2" charset="2"/>
              <a:buChar char="ü"/>
            </a:pPr>
            <a:r>
              <a:rPr lang="fr-FR" sz="1600" dirty="0">
                <a:solidFill>
                  <a:srgbClr val="000000"/>
                </a:solidFill>
              </a:rPr>
              <a:t> 300 000 parcours d’insertion, dont 60 000 parcours emploi compétences (qui remplacent depuis 2018 les emplois aidés) et 35 000 contrats supplémentaires en 2021 pour le secteur de l’insertion par l’activité économique (IAE).</a:t>
            </a:r>
          </a:p>
          <a:p>
            <a:pPr marL="80550" lvl="0" indent="0">
              <a:buNone/>
            </a:pPr>
            <a:r>
              <a:rPr lang="fr-FR" sz="1900" dirty="0">
                <a:solidFill>
                  <a:srgbClr val="000000"/>
                </a:solidFill>
              </a:rPr>
              <a:t>- multiplication des emplois précaires et un phénomène de déclassement = augmentation  du nombre de </a:t>
            </a:r>
            <a:r>
              <a:rPr lang="fr-FR" sz="1900" dirty="0" err="1">
                <a:solidFill>
                  <a:srgbClr val="000000"/>
                </a:solidFill>
              </a:rPr>
              <a:t>burn-out</a:t>
            </a:r>
            <a:r>
              <a:rPr lang="fr-FR" sz="1900" dirty="0">
                <a:solidFill>
                  <a:srgbClr val="000000"/>
                </a:solidFill>
              </a:rPr>
              <a:t> des jeunes actifs (manque de sens + surcharge)</a:t>
            </a:r>
            <a:endParaRPr lang="fr-FR" sz="1900" i="1" dirty="0">
              <a:solidFill>
                <a:srgbClr val="0070C0"/>
              </a:solidFill>
            </a:endParaRPr>
          </a:p>
          <a:p>
            <a:pPr marL="0" indent="0">
              <a:spcBef>
                <a:spcPct val="0"/>
              </a:spcBef>
              <a:buNone/>
            </a:pPr>
            <a:endParaRPr lang="fr-FR" sz="2400" dirty="0">
              <a:solidFill>
                <a:srgbClr val="01876E"/>
              </a:solidFill>
              <a:ea typeface="+mj-ea"/>
              <a:cs typeface="+mj-cs"/>
            </a:endParaRPr>
          </a:p>
        </p:txBody>
      </p:sp>
      <p:sp>
        <p:nvSpPr>
          <p:cNvPr id="3" name="Titre 2"/>
          <p:cNvSpPr>
            <a:spLocks noGrp="1"/>
          </p:cNvSpPr>
          <p:nvPr>
            <p:ph type="ctrTitle"/>
          </p:nvPr>
        </p:nvSpPr>
        <p:spPr>
          <a:xfrm>
            <a:off x="1338263" y="347553"/>
            <a:ext cx="6858000" cy="507520"/>
          </a:xfrm>
        </p:spPr>
        <p:txBody>
          <a:bodyPr>
            <a:noAutofit/>
          </a:bodyPr>
          <a:lstStyle/>
          <a:p>
            <a:r>
              <a:rPr lang="fr-FR" dirty="0"/>
              <a:t>I. Zoom sur l’emploi en France</a:t>
            </a:r>
          </a:p>
        </p:txBody>
      </p:sp>
      <p:sp>
        <p:nvSpPr>
          <p:cNvPr id="4" name="Flèche vers le bas 3"/>
          <p:cNvSpPr/>
          <p:nvPr/>
        </p:nvSpPr>
        <p:spPr>
          <a:xfrm rot="13538871">
            <a:off x="951166" y="5444035"/>
            <a:ext cx="110921" cy="1964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courbée vers la droite 4"/>
          <p:cNvSpPr/>
          <p:nvPr/>
        </p:nvSpPr>
        <p:spPr>
          <a:xfrm rot="20972523">
            <a:off x="780509" y="3522572"/>
            <a:ext cx="240715" cy="38118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4104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00021" y="1139827"/>
            <a:ext cx="8131708" cy="5489573"/>
          </a:xfrm>
        </p:spPr>
        <p:txBody>
          <a:bodyPr>
            <a:normAutofit/>
          </a:bodyPr>
          <a:lstStyle/>
          <a:p>
            <a:pPr marL="0" indent="0">
              <a:spcBef>
                <a:spcPct val="0"/>
              </a:spcBef>
              <a:buNone/>
            </a:pPr>
            <a:r>
              <a:rPr lang="fr-FR" sz="2400" dirty="0">
                <a:solidFill>
                  <a:srgbClr val="01876E"/>
                </a:solidFill>
                <a:ea typeface="+mj-ea"/>
                <a:cs typeface="+mj-cs"/>
              </a:rPr>
              <a:t>3. L’emploi dans le secteur des solidarités : le calme avant la tempête ?</a:t>
            </a:r>
          </a:p>
          <a:p>
            <a:pPr marL="252000">
              <a:buFontTx/>
              <a:buChar char="-"/>
            </a:pPr>
            <a:r>
              <a:rPr lang="fr-FR" sz="2000" dirty="0"/>
              <a:t>Pour la 3</a:t>
            </a:r>
            <a:r>
              <a:rPr lang="fr-FR" sz="2000" baseline="30000" dirty="0"/>
              <a:t>e</a:t>
            </a:r>
            <a:r>
              <a:rPr lang="fr-FR" sz="2000" dirty="0"/>
              <a:t> année consécutive, l</a:t>
            </a:r>
            <a:r>
              <a:rPr lang="fr-FR" sz="2000" dirty="0">
                <a:latin typeface="Calibri" panose="020F0502020204030204" pitchFamily="34" charset="0"/>
                <a:ea typeface="Times New Roman" panose="02020603050405020304" pitchFamily="18" charset="0"/>
                <a:cs typeface="Times New Roman" panose="02020603050405020304" pitchFamily="18" charset="0"/>
              </a:rPr>
              <a:t>e nombre d’établissements employeurs est stable : </a:t>
            </a:r>
            <a:r>
              <a:rPr lang="fr-FR" sz="2000" dirty="0"/>
              <a:t>35 446 en 2019 contre 35 214 en 2018 </a:t>
            </a:r>
          </a:p>
          <a:p>
            <a:pPr marL="80550" indent="0">
              <a:buNone/>
            </a:pPr>
            <a:r>
              <a:rPr lang="fr-FR" sz="1400" i="1" dirty="0"/>
              <a:t>( </a:t>
            </a:r>
            <a:r>
              <a:rPr lang="fr-FR" sz="1400" i="1" dirty="0" err="1"/>
              <a:t>C.f</a:t>
            </a:r>
            <a:r>
              <a:rPr lang="fr-FR" sz="1400" i="1" dirty="0"/>
              <a:t> CRDLA social, médico-social, santé et Recherches et solidarités : bilan 2020 de l’emploi associatif sanitaire et social en 2019)</a:t>
            </a:r>
          </a:p>
          <a:p>
            <a:pPr marL="252000" lvl="0">
              <a:buFontTx/>
              <a:buChar char="-"/>
            </a:pPr>
            <a:r>
              <a:rPr lang="fr-FR" sz="2000" b="1" dirty="0"/>
              <a:t>1,128 million d’emplois </a:t>
            </a:r>
            <a:r>
              <a:rPr lang="fr-FR" sz="2000" dirty="0"/>
              <a:t>en 2019 dans les structures privées non lucratives (associations et fondations) </a:t>
            </a:r>
            <a:r>
              <a:rPr lang="fr-FR" sz="2000" b="1" dirty="0"/>
              <a:t>du champ sanitaire et social </a:t>
            </a:r>
            <a:r>
              <a:rPr lang="fr-FR" sz="2000" dirty="0"/>
              <a:t>= </a:t>
            </a:r>
            <a:r>
              <a:rPr lang="fr-FR" sz="2000" b="1" dirty="0"/>
              <a:t>58 % de l’ensemble de l’emploi privé non lucratif en France</a:t>
            </a:r>
            <a:r>
              <a:rPr lang="fr-FR" sz="2000" dirty="0"/>
              <a:t> (+0,1 % par rapport à 2018)</a:t>
            </a:r>
          </a:p>
          <a:p>
            <a:pPr marL="0" lvl="0" indent="0">
              <a:buClr>
                <a:srgbClr val="0070C0"/>
              </a:buClr>
              <a:buNone/>
            </a:pPr>
            <a:r>
              <a:rPr lang="fr-FR" sz="2000" dirty="0">
                <a:solidFill>
                  <a:srgbClr val="418AB3">
                    <a:lumMod val="50000"/>
                  </a:srgbClr>
                </a:solidFill>
                <a:latin typeface="Arial" panose="020B0604020202020204" pitchFamily="34" charset="0"/>
                <a:cs typeface="Arial" panose="020B0604020202020204" pitchFamily="34" charset="0"/>
              </a:rPr>
              <a:t>L’augmentation de 7,5 % sur 10 ans, entre 2009 et 2019, du nombre d’emplois dans les associations et fondations du secteur sanitaire et social cache une dégradation de la situation ces dernières années</a:t>
            </a:r>
          </a:p>
        </p:txBody>
      </p:sp>
      <p:sp>
        <p:nvSpPr>
          <p:cNvPr id="3" name="Titre 2"/>
          <p:cNvSpPr>
            <a:spLocks noGrp="1"/>
          </p:cNvSpPr>
          <p:nvPr>
            <p:ph type="ctrTitle"/>
          </p:nvPr>
        </p:nvSpPr>
        <p:spPr>
          <a:xfrm>
            <a:off x="1338263" y="355717"/>
            <a:ext cx="6858000" cy="507520"/>
          </a:xfrm>
        </p:spPr>
        <p:txBody>
          <a:bodyPr>
            <a:noAutofit/>
          </a:bodyPr>
          <a:lstStyle/>
          <a:p>
            <a:r>
              <a:rPr lang="fr-FR" dirty="0"/>
              <a:t>I. Zoom sur l’emploi en France</a:t>
            </a:r>
          </a:p>
        </p:txBody>
      </p:sp>
      <p:pic>
        <p:nvPicPr>
          <p:cNvPr id="4" name="Image 3"/>
          <p:cNvPicPr>
            <a:picLocks noChangeAspect="1"/>
          </p:cNvPicPr>
          <p:nvPr/>
        </p:nvPicPr>
        <p:blipFill>
          <a:blip r:embed="rId3"/>
          <a:stretch>
            <a:fillRect/>
          </a:stretch>
        </p:blipFill>
        <p:spPr>
          <a:xfrm>
            <a:off x="507388" y="4300230"/>
            <a:ext cx="292633" cy="298730"/>
          </a:xfrm>
          <a:prstGeom prst="rect">
            <a:avLst/>
          </a:prstGeom>
        </p:spPr>
      </p:pic>
    </p:spTree>
    <p:extLst>
      <p:ext uri="{BB962C8B-B14F-4D97-AF65-F5344CB8AC3E}">
        <p14:creationId xmlns:p14="http://schemas.microsoft.com/office/powerpoint/2010/main" val="2216277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19176" y="1347107"/>
            <a:ext cx="7765595" cy="4727121"/>
          </a:xfrm>
        </p:spPr>
        <p:txBody>
          <a:bodyPr>
            <a:normAutofit fontScale="92500" lnSpcReduction="10000"/>
          </a:bodyPr>
          <a:lstStyle/>
          <a:p>
            <a:pPr lvl="0">
              <a:lnSpc>
                <a:spcPct val="120000"/>
              </a:lnSpc>
              <a:spcBef>
                <a:spcPts val="0"/>
              </a:spcBef>
              <a:spcAft>
                <a:spcPts val="600"/>
              </a:spcAft>
              <a:buClr>
                <a:srgbClr val="0070C0"/>
              </a:buClr>
              <a:buFont typeface="Wingdings" panose="05000000000000000000" pitchFamily="2" charset="2"/>
              <a:buChar char="Ø"/>
            </a:pPr>
            <a:r>
              <a:rPr lang="fr-FR" sz="1400" b="1" dirty="0">
                <a:solidFill>
                  <a:srgbClr val="418AB3">
                    <a:lumMod val="50000"/>
                  </a:srgbClr>
                </a:solidFill>
              </a:rPr>
              <a:t>Secteur de la santé : </a:t>
            </a:r>
            <a:r>
              <a:rPr lang="fr-FR" sz="1400" dirty="0">
                <a:solidFill>
                  <a:srgbClr val="418AB3">
                    <a:lumMod val="50000"/>
                  </a:srgbClr>
                </a:solidFill>
              </a:rPr>
              <a:t>emploi : </a:t>
            </a:r>
            <a:r>
              <a:rPr lang="fr-FR" sz="1400" b="1" dirty="0">
                <a:solidFill>
                  <a:srgbClr val="418AB3">
                    <a:lumMod val="50000"/>
                  </a:srgbClr>
                </a:solidFill>
              </a:rPr>
              <a:t>+0,2 % </a:t>
            </a:r>
            <a:r>
              <a:rPr lang="fr-FR" sz="1400" dirty="0">
                <a:solidFill>
                  <a:srgbClr val="418AB3">
                    <a:lumMod val="50000"/>
                  </a:srgbClr>
                </a:solidFill>
              </a:rPr>
              <a:t>entre 2018 et 2019 ((+0,5 % 2017-2018 et +0,7 % 2016-2017), avec environ 167 000 salariés, = 14,8 % de l’emploi et 21,4 % de la masse salariale distribuée dans l’ensemble non lucratif sanitaire et social.</a:t>
            </a:r>
          </a:p>
          <a:p>
            <a:pPr lvl="0">
              <a:lnSpc>
                <a:spcPct val="120000"/>
              </a:lnSpc>
              <a:spcBef>
                <a:spcPts val="0"/>
              </a:spcBef>
              <a:spcAft>
                <a:spcPts val="600"/>
              </a:spcAft>
              <a:buClr>
                <a:srgbClr val="0070C0"/>
              </a:buClr>
              <a:buFont typeface="Wingdings" panose="05000000000000000000" pitchFamily="2" charset="2"/>
              <a:buChar char="Ø"/>
            </a:pPr>
            <a:r>
              <a:rPr lang="fr-FR" sz="1400" b="1" dirty="0">
                <a:solidFill>
                  <a:schemeClr val="accent6">
                    <a:lumMod val="60000"/>
                    <a:lumOff val="40000"/>
                  </a:schemeClr>
                </a:solidFill>
              </a:rPr>
              <a:t>Hébergement médicalisé </a:t>
            </a:r>
            <a:r>
              <a:rPr lang="fr-FR" sz="1400" b="1" dirty="0">
                <a:solidFill>
                  <a:srgbClr val="FF0000"/>
                </a:solidFill>
              </a:rPr>
              <a:t>: -0,1 % </a:t>
            </a:r>
            <a:r>
              <a:rPr lang="fr-FR" sz="1400" dirty="0">
                <a:solidFill>
                  <a:srgbClr val="418AB3">
                    <a:lumMod val="50000"/>
                  </a:srgbClr>
                </a:solidFill>
              </a:rPr>
              <a:t>de salariés en 2019 (après -0,6 % de salariés en 2018)</a:t>
            </a:r>
          </a:p>
          <a:p>
            <a:pPr lvl="0">
              <a:lnSpc>
                <a:spcPct val="120000"/>
              </a:lnSpc>
              <a:spcBef>
                <a:spcPts val="0"/>
              </a:spcBef>
              <a:spcAft>
                <a:spcPts val="600"/>
              </a:spcAft>
              <a:buClr>
                <a:srgbClr val="0070C0"/>
              </a:buClr>
              <a:buFont typeface="Wingdings" panose="05000000000000000000" pitchFamily="2" charset="2"/>
              <a:buChar char="Ø"/>
            </a:pPr>
            <a:r>
              <a:rPr lang="fr-FR" sz="1400" b="1" dirty="0">
                <a:solidFill>
                  <a:srgbClr val="418AB3">
                    <a:lumMod val="50000"/>
                  </a:srgbClr>
                </a:solidFill>
              </a:rPr>
              <a:t>Hébergement social </a:t>
            </a:r>
            <a:r>
              <a:rPr lang="fr-FR" sz="1400" dirty="0">
                <a:solidFill>
                  <a:srgbClr val="418AB3">
                    <a:lumMod val="50000"/>
                  </a:srgbClr>
                </a:solidFill>
              </a:rPr>
              <a:t>: </a:t>
            </a:r>
            <a:r>
              <a:rPr lang="fr-FR" sz="1400" b="1" dirty="0">
                <a:solidFill>
                  <a:srgbClr val="418AB3">
                    <a:lumMod val="50000"/>
                  </a:srgbClr>
                </a:solidFill>
              </a:rPr>
              <a:t>+0,9 % </a:t>
            </a:r>
            <a:r>
              <a:rPr lang="fr-FR" sz="1400" dirty="0">
                <a:solidFill>
                  <a:srgbClr val="418AB3">
                    <a:lumMod val="50000"/>
                  </a:srgbClr>
                </a:solidFill>
              </a:rPr>
              <a:t>de salariés en 2019 après +0,3 % en 2018 </a:t>
            </a:r>
            <a:br>
              <a:rPr lang="fr-FR" sz="1400" dirty="0">
                <a:solidFill>
                  <a:srgbClr val="418AB3">
                    <a:lumMod val="50000"/>
                  </a:srgbClr>
                </a:solidFill>
              </a:rPr>
            </a:br>
            <a:r>
              <a:rPr lang="fr-FR" sz="1400" dirty="0">
                <a:solidFill>
                  <a:srgbClr val="418AB3">
                    <a:lumMod val="50000"/>
                  </a:srgbClr>
                </a:solidFill>
              </a:rPr>
              <a:t>		 </a:t>
            </a:r>
            <a:r>
              <a:rPr lang="fr-FR" sz="1400" i="1" u="sng" dirty="0">
                <a:solidFill>
                  <a:srgbClr val="418AB3">
                    <a:lumMod val="50000"/>
                  </a:srgbClr>
                </a:solidFill>
              </a:rPr>
              <a:t>hébergement social pour adultes et familles en difficultés</a:t>
            </a:r>
            <a:r>
              <a:rPr lang="fr-FR" sz="1400" u="sng" dirty="0">
                <a:solidFill>
                  <a:srgbClr val="418AB3">
                    <a:lumMod val="50000"/>
                  </a:srgbClr>
                </a:solidFill>
              </a:rPr>
              <a:t> </a:t>
            </a:r>
            <a:r>
              <a:rPr lang="fr-FR" sz="1400" dirty="0">
                <a:solidFill>
                  <a:srgbClr val="418AB3">
                    <a:lumMod val="50000"/>
                  </a:srgbClr>
                </a:solidFill>
              </a:rPr>
              <a:t>: </a:t>
            </a:r>
          </a:p>
          <a:p>
            <a:pPr marL="1657350" lvl="4" indent="-285750">
              <a:lnSpc>
                <a:spcPct val="120000"/>
              </a:lnSpc>
              <a:spcBef>
                <a:spcPts val="0"/>
              </a:spcBef>
              <a:spcAft>
                <a:spcPts val="600"/>
              </a:spcAft>
              <a:buClr>
                <a:srgbClr val="0070C0"/>
              </a:buClr>
              <a:buFontTx/>
              <a:buChar char="-"/>
            </a:pPr>
            <a:r>
              <a:rPr lang="fr-FR" sz="1400" dirty="0">
                <a:solidFill>
                  <a:srgbClr val="418AB3">
                    <a:lumMod val="50000"/>
                  </a:srgbClr>
                </a:solidFill>
              </a:rPr>
              <a:t>hausse de 5,3 % du nombre de salariés en 2018-2019 (forte demande sociale mais coupe budgétaires et tarifs plafonds aux CHRS = suppression d’emplois)</a:t>
            </a:r>
            <a:r>
              <a:rPr lang="fr-FR" sz="1400" i="1" u="sng" dirty="0">
                <a:solidFill>
                  <a:srgbClr val="418AB3">
                    <a:lumMod val="50000"/>
                  </a:srgbClr>
                </a:solidFill>
              </a:rPr>
              <a:t>:</a:t>
            </a:r>
          </a:p>
          <a:p>
            <a:pPr marL="1371600" lvl="4" indent="0">
              <a:lnSpc>
                <a:spcPct val="120000"/>
              </a:lnSpc>
              <a:spcBef>
                <a:spcPts val="0"/>
              </a:spcBef>
              <a:spcAft>
                <a:spcPts val="600"/>
              </a:spcAft>
              <a:buClr>
                <a:srgbClr val="0070C0"/>
              </a:buClr>
              <a:buNone/>
            </a:pPr>
            <a:r>
              <a:rPr lang="fr-FR" sz="1400" i="1" u="sng" dirty="0">
                <a:solidFill>
                  <a:schemeClr val="accent6"/>
                </a:solidFill>
              </a:rPr>
              <a:t> personnes en situation de handicap psychique </a:t>
            </a:r>
            <a:r>
              <a:rPr lang="fr-FR" sz="1400" i="1" dirty="0">
                <a:solidFill>
                  <a:schemeClr val="accent6"/>
                </a:solidFill>
              </a:rPr>
              <a:t>: </a:t>
            </a:r>
          </a:p>
          <a:p>
            <a:pPr marL="1657350" lvl="4" indent="-285750">
              <a:lnSpc>
                <a:spcPct val="120000"/>
              </a:lnSpc>
              <a:spcBef>
                <a:spcPts val="0"/>
              </a:spcBef>
              <a:spcAft>
                <a:spcPts val="600"/>
              </a:spcAft>
              <a:buClr>
                <a:srgbClr val="0070C0"/>
              </a:buClr>
              <a:buFontTx/>
              <a:buChar char="-"/>
            </a:pPr>
            <a:r>
              <a:rPr lang="fr-FR" sz="1400" dirty="0">
                <a:solidFill>
                  <a:srgbClr val="418AB3">
                    <a:lumMod val="50000"/>
                  </a:srgbClr>
                </a:solidFill>
              </a:rPr>
              <a:t>forte baisse d’emplois confirmée </a:t>
            </a:r>
            <a:r>
              <a:rPr lang="fr-FR" sz="1400" dirty="0">
                <a:solidFill>
                  <a:srgbClr val="FF0000"/>
                </a:solidFill>
              </a:rPr>
              <a:t>(-1,5 % </a:t>
            </a:r>
            <a:r>
              <a:rPr lang="fr-FR" sz="1400" dirty="0">
                <a:solidFill>
                  <a:srgbClr val="418AB3">
                    <a:lumMod val="50000"/>
                  </a:srgbClr>
                </a:solidFill>
              </a:rPr>
              <a:t>en 2019 après -0,6% en 2018)</a:t>
            </a:r>
          </a:p>
          <a:p>
            <a:pPr marL="1371600" lvl="4" indent="0">
              <a:lnSpc>
                <a:spcPct val="120000"/>
              </a:lnSpc>
              <a:spcBef>
                <a:spcPts val="0"/>
              </a:spcBef>
              <a:spcAft>
                <a:spcPts val="600"/>
              </a:spcAft>
              <a:buClr>
                <a:srgbClr val="0070C0"/>
              </a:buClr>
              <a:buNone/>
            </a:pPr>
            <a:r>
              <a:rPr lang="fr-FR" sz="1400" i="1" u="sng" dirty="0">
                <a:solidFill>
                  <a:schemeClr val="accent6"/>
                </a:solidFill>
              </a:rPr>
              <a:t>personnes âgées </a:t>
            </a:r>
            <a:r>
              <a:rPr lang="fr-FR" sz="1400" i="1" dirty="0">
                <a:solidFill>
                  <a:schemeClr val="accent6"/>
                </a:solidFill>
              </a:rPr>
              <a:t>:</a:t>
            </a:r>
          </a:p>
          <a:p>
            <a:pPr marL="1657350" lvl="4" indent="-285750">
              <a:lnSpc>
                <a:spcPct val="120000"/>
              </a:lnSpc>
              <a:spcBef>
                <a:spcPts val="0"/>
              </a:spcBef>
              <a:spcAft>
                <a:spcPts val="600"/>
              </a:spcAft>
              <a:buClr>
                <a:srgbClr val="0070C0"/>
              </a:buClr>
              <a:buFontTx/>
              <a:buChar char="-"/>
            </a:pPr>
            <a:r>
              <a:rPr lang="fr-FR" sz="1400" i="1" dirty="0">
                <a:solidFill>
                  <a:srgbClr val="FF0000"/>
                </a:solidFill>
              </a:rPr>
              <a:t> -1,9 % </a:t>
            </a:r>
            <a:r>
              <a:rPr lang="fr-FR" sz="1400" i="1" dirty="0">
                <a:solidFill>
                  <a:srgbClr val="418AB3">
                    <a:lumMod val="50000"/>
                  </a:srgbClr>
                </a:solidFill>
              </a:rPr>
              <a:t>en 2019 après -0,2 % en 2018</a:t>
            </a:r>
            <a:r>
              <a:rPr lang="fr-FR" sz="1400" dirty="0">
                <a:solidFill>
                  <a:srgbClr val="418AB3">
                    <a:lumMod val="50000"/>
                  </a:srgbClr>
                </a:solidFill>
              </a:rPr>
              <a:t>.</a:t>
            </a:r>
          </a:p>
          <a:p>
            <a:pPr lvl="0">
              <a:lnSpc>
                <a:spcPct val="100000"/>
              </a:lnSpc>
              <a:spcBef>
                <a:spcPts val="0"/>
              </a:spcBef>
              <a:spcAft>
                <a:spcPts val="600"/>
              </a:spcAft>
              <a:buClr>
                <a:srgbClr val="0070C0"/>
              </a:buClr>
              <a:buFont typeface="Wingdings" panose="05000000000000000000" pitchFamily="2" charset="2"/>
              <a:buChar char="Ø"/>
            </a:pPr>
            <a:r>
              <a:rPr lang="fr-FR" sz="1400" b="1" dirty="0">
                <a:solidFill>
                  <a:srgbClr val="418AB3">
                    <a:lumMod val="50000"/>
                  </a:srgbClr>
                </a:solidFill>
              </a:rPr>
              <a:t>Action sociale sans hébergement </a:t>
            </a:r>
            <a:r>
              <a:rPr lang="fr-FR" sz="1400" dirty="0">
                <a:solidFill>
                  <a:srgbClr val="418AB3">
                    <a:lumMod val="50000"/>
                  </a:srgbClr>
                </a:solidFill>
              </a:rPr>
              <a:t>: avec 568 431 salariés = 1</a:t>
            </a:r>
            <a:r>
              <a:rPr lang="fr-FR" sz="1400" baseline="30000" dirty="0">
                <a:solidFill>
                  <a:srgbClr val="418AB3">
                    <a:lumMod val="50000"/>
                  </a:srgbClr>
                </a:solidFill>
              </a:rPr>
              <a:t>er</a:t>
            </a:r>
            <a:r>
              <a:rPr lang="fr-FR" sz="1400" dirty="0">
                <a:solidFill>
                  <a:srgbClr val="418AB3">
                    <a:lumMod val="50000"/>
                  </a:srgbClr>
                </a:solidFill>
              </a:rPr>
              <a:t> secteur en nombre d’établissements employeurs et de salariés mais de nouveau -0,1 % salariés</a:t>
            </a:r>
          </a:p>
          <a:p>
            <a:pPr marL="0" lvl="0" indent="0">
              <a:lnSpc>
                <a:spcPct val="100000"/>
              </a:lnSpc>
              <a:spcBef>
                <a:spcPts val="0"/>
              </a:spcBef>
              <a:spcAft>
                <a:spcPts val="600"/>
              </a:spcAft>
              <a:buClr>
                <a:srgbClr val="0070C0"/>
              </a:buClr>
              <a:buNone/>
            </a:pPr>
            <a:r>
              <a:rPr lang="fr-FR" sz="1400" dirty="0">
                <a:solidFill>
                  <a:srgbClr val="418AB3">
                    <a:lumMod val="50000"/>
                  </a:srgbClr>
                </a:solidFill>
              </a:rPr>
              <a:t>			</a:t>
            </a:r>
            <a:r>
              <a:rPr lang="fr-FR" sz="1400" i="1" u="sng" dirty="0">
                <a:solidFill>
                  <a:srgbClr val="418AB3">
                    <a:lumMod val="50000"/>
                  </a:srgbClr>
                </a:solidFill>
              </a:rPr>
              <a:t>: accueil de jeunes enfants :</a:t>
            </a:r>
            <a:r>
              <a:rPr lang="fr-FR" sz="1400" i="1" dirty="0">
                <a:solidFill>
                  <a:srgbClr val="418AB3">
                    <a:lumMod val="50000"/>
                  </a:srgbClr>
                </a:solidFill>
              </a:rPr>
              <a:t> </a:t>
            </a:r>
            <a:r>
              <a:rPr lang="fr-FR" sz="1400" b="1" i="1" dirty="0">
                <a:solidFill>
                  <a:srgbClr val="418AB3">
                    <a:lumMod val="50000"/>
                  </a:srgbClr>
                </a:solidFill>
              </a:rPr>
              <a:t>+</a:t>
            </a:r>
            <a:r>
              <a:rPr lang="fr-FR" sz="1400" b="1" dirty="0">
                <a:solidFill>
                  <a:srgbClr val="418AB3">
                    <a:lumMod val="50000"/>
                  </a:srgbClr>
                </a:solidFill>
              </a:rPr>
              <a:t>2,3 </a:t>
            </a:r>
            <a:r>
              <a:rPr lang="fr-FR" sz="1400" dirty="0">
                <a:solidFill>
                  <a:srgbClr val="418AB3">
                    <a:lumMod val="50000"/>
                  </a:srgbClr>
                </a:solidFill>
              </a:rPr>
              <a:t>% sur un an (près de 44 000 salariés). </a:t>
            </a:r>
          </a:p>
          <a:p>
            <a:pPr marL="0" lvl="0" indent="0">
              <a:lnSpc>
                <a:spcPct val="100000"/>
              </a:lnSpc>
              <a:spcBef>
                <a:spcPts val="0"/>
              </a:spcBef>
              <a:spcAft>
                <a:spcPts val="600"/>
              </a:spcAft>
              <a:buClr>
                <a:srgbClr val="0070C0"/>
              </a:buClr>
              <a:buNone/>
            </a:pPr>
            <a:r>
              <a:rPr lang="fr-FR" sz="1400" dirty="0">
                <a:solidFill>
                  <a:srgbClr val="418AB3">
                    <a:lumMod val="50000"/>
                  </a:srgbClr>
                </a:solidFill>
              </a:rPr>
              <a:t>			</a:t>
            </a:r>
            <a:r>
              <a:rPr lang="fr-FR" sz="1400" u="sng" dirty="0">
                <a:solidFill>
                  <a:srgbClr val="418AB3">
                    <a:lumMod val="50000"/>
                  </a:srgbClr>
                </a:solidFill>
              </a:rPr>
              <a:t>: </a:t>
            </a:r>
            <a:r>
              <a:rPr lang="fr-FR" sz="1400" u="sng" dirty="0">
                <a:solidFill>
                  <a:schemeClr val="accent6"/>
                </a:solidFill>
              </a:rPr>
              <a:t>mais </a:t>
            </a:r>
            <a:r>
              <a:rPr lang="fr-FR" sz="1400" i="1" u="sng" dirty="0">
                <a:solidFill>
                  <a:schemeClr val="accent6"/>
                </a:solidFill>
              </a:rPr>
              <a:t>aide à domicile </a:t>
            </a:r>
            <a:r>
              <a:rPr lang="fr-FR" sz="1400" dirty="0">
                <a:solidFill>
                  <a:srgbClr val="418AB3">
                    <a:lumMod val="50000"/>
                  </a:srgbClr>
                </a:solidFill>
              </a:rPr>
              <a:t>: l’évolution de l’emploi est encore négative (</a:t>
            </a:r>
            <a:r>
              <a:rPr lang="fr-FR" sz="1400" dirty="0">
                <a:solidFill>
                  <a:srgbClr val="FF0000"/>
                </a:solidFill>
              </a:rPr>
              <a:t>-1,8 % </a:t>
            </a:r>
            <a:r>
              <a:rPr lang="fr-FR" sz="1400" dirty="0">
                <a:solidFill>
                  <a:srgbClr val="418AB3">
                    <a:lumMod val="50000"/>
                  </a:srgbClr>
                </a:solidFill>
              </a:rPr>
              <a:t/>
            </a:r>
            <a:br>
              <a:rPr lang="fr-FR" sz="1400" dirty="0">
                <a:solidFill>
                  <a:srgbClr val="418AB3">
                    <a:lumMod val="50000"/>
                  </a:srgbClr>
                </a:solidFill>
              </a:rPr>
            </a:br>
            <a:r>
              <a:rPr lang="fr-FR" sz="1400" dirty="0">
                <a:solidFill>
                  <a:srgbClr val="418AB3">
                    <a:lumMod val="50000"/>
                  </a:srgbClr>
                </a:solidFill>
              </a:rPr>
              <a:t>   entre 2018 et 2019) alors que les organisations souhaitent recruter, les demandes d’accompagnement</a:t>
            </a:r>
            <a:br>
              <a:rPr lang="fr-FR" sz="1400" dirty="0">
                <a:solidFill>
                  <a:srgbClr val="418AB3">
                    <a:lumMod val="50000"/>
                  </a:srgbClr>
                </a:solidFill>
              </a:rPr>
            </a:br>
            <a:r>
              <a:rPr lang="fr-FR" sz="1400" dirty="0">
                <a:solidFill>
                  <a:srgbClr val="418AB3">
                    <a:lumMod val="50000"/>
                  </a:srgbClr>
                </a:solidFill>
              </a:rPr>
              <a:t>   à domicile ne cessant de croître </a:t>
            </a:r>
            <a:r>
              <a:rPr lang="fr-FR" sz="1400" i="1" dirty="0">
                <a:solidFill>
                  <a:srgbClr val="418AB3">
                    <a:lumMod val="50000"/>
                  </a:srgbClr>
                </a:solidFill>
              </a:rPr>
              <a:t>= tensions fortes sur l’emploi et enjeu de l’attractivité des métiers</a:t>
            </a:r>
            <a:endParaRPr lang="fr-FR" sz="1400" dirty="0">
              <a:solidFill>
                <a:srgbClr val="7F7F7F"/>
              </a:solidFill>
            </a:endParaRPr>
          </a:p>
          <a:p>
            <a:endParaRPr lang="fr-FR" dirty="0"/>
          </a:p>
        </p:txBody>
      </p:sp>
      <p:sp>
        <p:nvSpPr>
          <p:cNvPr id="3" name="Titre 2"/>
          <p:cNvSpPr>
            <a:spLocks noGrp="1"/>
          </p:cNvSpPr>
          <p:nvPr>
            <p:ph type="ctrTitle"/>
          </p:nvPr>
        </p:nvSpPr>
        <p:spPr>
          <a:xfrm>
            <a:off x="1019176" y="0"/>
            <a:ext cx="6858000" cy="840921"/>
          </a:xfrm>
        </p:spPr>
        <p:txBody>
          <a:bodyPr/>
          <a:lstStyle/>
          <a:p>
            <a:r>
              <a:rPr lang="fr-FR" sz="2400" b="0" dirty="0">
                <a:solidFill>
                  <a:srgbClr val="01876E"/>
                </a:solidFill>
                <a:ea typeface="+mn-ea"/>
                <a:cs typeface="+mn-cs"/>
              </a:rPr>
              <a:t>L’emploi dans le secteur des solidarités : </a:t>
            </a:r>
            <a:br>
              <a:rPr lang="fr-FR" sz="2400" b="0" dirty="0">
                <a:solidFill>
                  <a:srgbClr val="01876E"/>
                </a:solidFill>
                <a:ea typeface="+mn-ea"/>
                <a:cs typeface="+mn-cs"/>
              </a:rPr>
            </a:br>
            <a:r>
              <a:rPr lang="fr-FR" sz="2400" b="0" dirty="0">
                <a:solidFill>
                  <a:srgbClr val="01876E"/>
                </a:solidFill>
                <a:ea typeface="+mn-ea"/>
                <a:cs typeface="+mn-cs"/>
              </a:rPr>
              <a:t>le calme avant la tempête ?</a:t>
            </a:r>
            <a:endParaRPr lang="fr-FR" dirty="0"/>
          </a:p>
        </p:txBody>
      </p:sp>
    </p:spTree>
    <p:extLst>
      <p:ext uri="{BB962C8B-B14F-4D97-AF65-F5344CB8AC3E}">
        <p14:creationId xmlns:p14="http://schemas.microsoft.com/office/powerpoint/2010/main" val="2776201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21435" y="1200760"/>
            <a:ext cx="8272937" cy="4963276"/>
          </a:xfrm>
        </p:spPr>
        <p:txBody>
          <a:bodyPr numCol="2">
            <a:noAutofit/>
          </a:bodyPr>
          <a:lstStyle/>
          <a:p>
            <a:pPr marL="80550" indent="0">
              <a:buNone/>
            </a:pPr>
            <a:r>
              <a:rPr lang="fr-FR" sz="1800" b="1" dirty="0">
                <a:solidFill>
                  <a:schemeClr val="accent4">
                    <a:lumMod val="75000"/>
                  </a:schemeClr>
                </a:solidFill>
              </a:rPr>
              <a:t>Les ressources humaines, un rôle moteur pour faire face à la crise sanitaire</a:t>
            </a:r>
          </a:p>
          <a:p>
            <a:pPr marL="0" indent="0" algn="just">
              <a:lnSpc>
                <a:spcPct val="100000"/>
              </a:lnSpc>
              <a:spcBef>
                <a:spcPts val="600"/>
              </a:spcBef>
              <a:spcAft>
                <a:spcPts val="0"/>
              </a:spcAft>
              <a:buNone/>
            </a:pPr>
            <a:r>
              <a:rPr lang="fr-FR" sz="1400" dirty="0">
                <a:latin typeface="Calibri" panose="020F0502020204030204" pitchFamily="34" charset="0"/>
                <a:ea typeface="Times New Roman" panose="02020603050405020304" pitchFamily="18" charset="0"/>
                <a:cs typeface="Times New Roman" panose="02020603050405020304" pitchFamily="18" charset="0"/>
              </a:rPr>
              <a:t>Ce qu’elles ont assuré:</a:t>
            </a:r>
          </a:p>
          <a:p>
            <a:pPr marL="366300" indent="-285750"/>
            <a:r>
              <a:rPr lang="fr-FR" sz="1400" dirty="0"/>
              <a:t>Réorganiser les lieux de travail, d’accueil et d’hébergement</a:t>
            </a:r>
          </a:p>
          <a:p>
            <a:pPr marL="366300" indent="-285750"/>
            <a:r>
              <a:rPr lang="fr-FR" sz="1400" dirty="0">
                <a:latin typeface="Calibri" panose="020F0502020204030204" pitchFamily="34" charset="0"/>
                <a:cs typeface="Times New Roman" panose="02020603050405020304" pitchFamily="18" charset="0"/>
              </a:rPr>
              <a:t>P</a:t>
            </a:r>
            <a:r>
              <a:rPr lang="fr-FR" sz="1400" dirty="0">
                <a:latin typeface="Calibri" panose="020F0502020204030204" pitchFamily="34" charset="0"/>
                <a:ea typeface="Times New Roman" panose="02020603050405020304" pitchFamily="18" charset="0"/>
                <a:cs typeface="Times New Roman" panose="02020603050405020304" pitchFamily="18" charset="0"/>
              </a:rPr>
              <a:t>réserver la santé des salariés et des personnes, proposer un environnement sûr aux salariés et aux personnes accompagnées comme aux aidants</a:t>
            </a:r>
            <a:endParaRPr lang="fr-FR" sz="1400" dirty="0"/>
          </a:p>
          <a:p>
            <a:pPr marL="366300" indent="-285750"/>
            <a:r>
              <a:rPr lang="fr-FR" sz="1400" dirty="0"/>
              <a:t>Assurer un contact régulier avec les représentants du personnel (CSE)</a:t>
            </a:r>
          </a:p>
          <a:p>
            <a:pPr marL="366300" indent="-285750"/>
            <a:r>
              <a:rPr lang="fr-FR" sz="1400" dirty="0"/>
              <a:t>Assurer la continuité de service et de l’activité</a:t>
            </a:r>
          </a:p>
          <a:p>
            <a:pPr marL="366300" indent="-285750"/>
            <a:r>
              <a:rPr lang="fr-FR" sz="1400" dirty="0"/>
              <a:t>Gérer le manque de personnel, </a:t>
            </a:r>
            <a:r>
              <a:rPr lang="fr-FR" sz="1400" dirty="0">
                <a:latin typeface="Calibri" panose="020F0502020204030204" pitchFamily="34" charset="0"/>
                <a:ea typeface="Times New Roman" panose="02020603050405020304" pitchFamily="18" charset="0"/>
                <a:cs typeface="Times New Roman" panose="02020603050405020304" pitchFamily="18" charset="0"/>
              </a:rPr>
              <a:t>organiser le travail, soutenir et réguler la charge au quotidien</a:t>
            </a:r>
            <a:endParaRPr lang="fr-FR" sz="1400" dirty="0"/>
          </a:p>
          <a:p>
            <a:pPr marL="366300" indent="-285750"/>
            <a:r>
              <a:rPr lang="fr-FR" sz="1400" dirty="0"/>
              <a:t>Proposer de nouvelles modalités d’accompagnement des personnes, toujours hébergées ou à leur domicile</a:t>
            </a:r>
          </a:p>
          <a:p>
            <a:pPr marL="366300" indent="-285750"/>
            <a:r>
              <a:rPr lang="fr-FR" sz="1400" dirty="0"/>
              <a:t>S’adapter à de nouveaux outils, numériques, télétravail</a:t>
            </a:r>
          </a:p>
          <a:p>
            <a:pPr marL="366300" indent="-285750"/>
            <a:r>
              <a:rPr lang="fr-FR" sz="1400" dirty="0"/>
              <a:t>Connaître et appliquer les nouveaux textes et normes publiés chaque jour, assumer </a:t>
            </a:r>
            <a:r>
              <a:rPr lang="fr-FR" sz="1400" dirty="0">
                <a:latin typeface="Calibri" panose="020F0502020204030204" pitchFamily="34" charset="0"/>
                <a:ea typeface="Times New Roman" panose="02020603050405020304" pitchFamily="18" charset="0"/>
                <a:cs typeface="Times New Roman" panose="02020603050405020304" pitchFamily="18" charset="0"/>
              </a:rPr>
              <a:t>la partie réglementaire et administrative de la prise en charge de la crise et des obligations sanitaires</a:t>
            </a:r>
            <a:endParaRPr lang="fr-FR" sz="1400" dirty="0"/>
          </a:p>
          <a:p>
            <a:pPr marL="366300" indent="-285750"/>
            <a:r>
              <a:rPr lang="fr-FR" sz="1400" dirty="0"/>
              <a:t>Gérer le stress des professionnels, des personnes accompagnées et des aidants </a:t>
            </a:r>
          </a:p>
          <a:p>
            <a:pPr marL="80550" indent="0">
              <a:spcBef>
                <a:spcPts val="1200"/>
              </a:spcBef>
              <a:buNone/>
            </a:pPr>
            <a:endParaRPr lang="fr-FR" sz="1600" dirty="0">
              <a:latin typeface="Calibri" panose="020F0502020204030204" pitchFamily="34" charset="0"/>
              <a:ea typeface="Times New Roman" panose="02020603050405020304" pitchFamily="18" charset="0"/>
              <a:cs typeface="Times New Roman" panose="02020603050405020304" pitchFamily="18" charset="0"/>
            </a:endParaRPr>
          </a:p>
          <a:p>
            <a:pPr marL="80550" indent="0">
              <a:spcBef>
                <a:spcPts val="1200"/>
              </a:spcBef>
              <a:buNone/>
            </a:pPr>
            <a:endParaRPr lang="fr-FR" sz="1600" dirty="0">
              <a:latin typeface="Calibri" panose="020F0502020204030204" pitchFamily="34" charset="0"/>
              <a:ea typeface="Times New Roman" panose="02020603050405020304" pitchFamily="18" charset="0"/>
              <a:cs typeface="Times New Roman" panose="02020603050405020304" pitchFamily="18" charset="0"/>
            </a:endParaRPr>
          </a:p>
          <a:p>
            <a:pPr marL="80550" indent="0">
              <a:spcBef>
                <a:spcPts val="1200"/>
              </a:spcBef>
              <a:buNone/>
            </a:pPr>
            <a:endParaRPr lang="fr-FR" sz="1600" dirty="0">
              <a:latin typeface="Calibri" panose="020F0502020204030204" pitchFamily="34" charset="0"/>
              <a:ea typeface="Times New Roman" panose="02020603050405020304" pitchFamily="18" charset="0"/>
              <a:cs typeface="Times New Roman" panose="02020603050405020304" pitchFamily="18" charset="0"/>
            </a:endParaRPr>
          </a:p>
          <a:p>
            <a:pPr marL="80550" indent="0">
              <a:spcBef>
                <a:spcPts val="1200"/>
              </a:spcBef>
              <a:buNone/>
            </a:pPr>
            <a:r>
              <a:rPr lang="fr-FR" sz="1600" dirty="0">
                <a:latin typeface="Calibri" panose="020F0502020204030204" pitchFamily="34" charset="0"/>
                <a:ea typeface="Times New Roman" panose="02020603050405020304" pitchFamily="18" charset="0"/>
                <a:cs typeface="Times New Roman" panose="02020603050405020304" pitchFamily="18" charset="0"/>
              </a:rPr>
              <a:t>Aujourd’hui le rôle des RH est aussi de :</a:t>
            </a:r>
          </a:p>
          <a:p>
            <a:pPr marL="366300" indent="-285750">
              <a:spcBef>
                <a:spcPts val="1200"/>
              </a:spcBef>
              <a:buFont typeface="Wingdings" panose="05000000000000000000" pitchFamily="2" charset="2"/>
              <a:buChar char="Ø"/>
            </a:pPr>
            <a:r>
              <a:rPr lang="fr-FR" sz="1600" dirty="0">
                <a:latin typeface="Calibri" panose="020F0502020204030204" pitchFamily="34" charset="0"/>
                <a:cs typeface="Times New Roman" panose="02020603050405020304" pitchFamily="18" charset="0"/>
              </a:rPr>
              <a:t>Se </a:t>
            </a:r>
            <a:r>
              <a:rPr lang="fr-FR" sz="1600" dirty="0"/>
              <a:t>préparer à </a:t>
            </a:r>
            <a:r>
              <a:rPr lang="fr-FR" sz="1600" dirty="0">
                <a:solidFill>
                  <a:srgbClr val="FF0000"/>
                </a:solidFill>
              </a:rPr>
              <a:t>la mutation de certains métiers</a:t>
            </a:r>
            <a:r>
              <a:rPr lang="fr-FR" sz="1600" dirty="0"/>
              <a:t> qui s’adapteront au nouveau contexte (avec gestes barrières et protocoles de sécurité comme règle constante). </a:t>
            </a:r>
          </a:p>
          <a:p>
            <a:pPr marL="366300" indent="-285750">
              <a:spcBef>
                <a:spcPts val="1200"/>
              </a:spcBef>
              <a:buFont typeface="Wingdings" panose="05000000000000000000" pitchFamily="2" charset="2"/>
              <a:buChar char="Ø"/>
            </a:pPr>
            <a:r>
              <a:rPr lang="fr-FR" sz="1600" dirty="0">
                <a:solidFill>
                  <a:srgbClr val="FF0000"/>
                </a:solidFill>
              </a:rPr>
              <a:t>former les professionnels</a:t>
            </a:r>
            <a:r>
              <a:rPr lang="fr-FR" sz="1600" dirty="0"/>
              <a:t>,</a:t>
            </a:r>
          </a:p>
          <a:p>
            <a:pPr marL="366300" indent="-285750">
              <a:spcBef>
                <a:spcPts val="1200"/>
              </a:spcBef>
              <a:buFont typeface="Wingdings" panose="05000000000000000000" pitchFamily="2" charset="2"/>
              <a:buChar char="Ø"/>
            </a:pPr>
            <a:r>
              <a:rPr lang="fr-FR" sz="1600" dirty="0"/>
              <a:t> </a:t>
            </a:r>
            <a:r>
              <a:rPr lang="fr-FR" sz="1600" dirty="0">
                <a:solidFill>
                  <a:srgbClr val="FF0000"/>
                </a:solidFill>
              </a:rPr>
              <a:t>d’adapter les organisations </a:t>
            </a:r>
          </a:p>
          <a:p>
            <a:pPr marL="366300" indent="-285750">
              <a:spcBef>
                <a:spcPts val="1200"/>
              </a:spcBef>
              <a:buFont typeface="Wingdings" panose="05000000000000000000" pitchFamily="2" charset="2"/>
              <a:buChar char="Ø"/>
            </a:pPr>
            <a:r>
              <a:rPr lang="fr-FR" sz="1600" b="1" dirty="0"/>
              <a:t>capitaliser sur ce qui a été fait pendant la crise</a:t>
            </a:r>
            <a:r>
              <a:rPr lang="fr-FR" sz="1600" dirty="0"/>
              <a:t>,… </a:t>
            </a:r>
            <a:r>
              <a:rPr lang="fr-FR" sz="1600" b="1" dirty="0"/>
              <a:t>avec un regard critique et collectif</a:t>
            </a:r>
            <a:r>
              <a:rPr lang="fr-FR" sz="1600" dirty="0"/>
              <a:t>.</a:t>
            </a:r>
          </a:p>
        </p:txBody>
      </p:sp>
      <p:sp>
        <p:nvSpPr>
          <p:cNvPr id="3" name="Titre 2"/>
          <p:cNvSpPr>
            <a:spLocks noGrp="1"/>
          </p:cNvSpPr>
          <p:nvPr>
            <p:ph type="ctrTitle"/>
          </p:nvPr>
        </p:nvSpPr>
        <p:spPr>
          <a:xfrm>
            <a:off x="675119" y="313687"/>
            <a:ext cx="8088085" cy="558884"/>
          </a:xfrm>
        </p:spPr>
        <p:txBody>
          <a:bodyPr>
            <a:noAutofit/>
          </a:bodyPr>
          <a:lstStyle/>
          <a:p>
            <a:r>
              <a:rPr lang="fr-FR" sz="3200" dirty="0"/>
              <a:t>II. La RH associative, pour en emploi de qualité</a:t>
            </a:r>
            <a:endParaRPr lang="fr-FR" sz="2400" i="1" dirty="0"/>
          </a:p>
        </p:txBody>
      </p:sp>
    </p:spTree>
    <p:extLst>
      <p:ext uri="{BB962C8B-B14F-4D97-AF65-F5344CB8AC3E}">
        <p14:creationId xmlns:p14="http://schemas.microsoft.com/office/powerpoint/2010/main" val="3520917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33426" y="1200150"/>
            <a:ext cx="7773760" cy="5021035"/>
          </a:xfrm>
        </p:spPr>
        <p:txBody>
          <a:bodyPr>
            <a:normAutofit fontScale="92500" lnSpcReduction="20000"/>
          </a:bodyPr>
          <a:lstStyle/>
          <a:p>
            <a:pPr marL="0" indent="0" algn="ctr">
              <a:buNone/>
            </a:pPr>
            <a:r>
              <a:rPr lang="fr-FR" sz="2400" b="1" dirty="0"/>
              <a:t>Le télétravail, mis en lumière par la crise</a:t>
            </a:r>
          </a:p>
          <a:p>
            <a:pPr marL="0" indent="0">
              <a:buNone/>
            </a:pPr>
            <a:r>
              <a:rPr lang="fr-FR" sz="2200" i="1" dirty="0"/>
              <a:t>Avant la crise, le télétravail rencontrait beaucoup de réticences </a:t>
            </a:r>
          </a:p>
          <a:p>
            <a:pPr marL="0" indent="0">
              <a:buNone/>
            </a:pPr>
            <a:r>
              <a:rPr lang="fr-FR" sz="2200" i="1" dirty="0"/>
              <a:t>Durant la crise, </a:t>
            </a:r>
          </a:p>
          <a:p>
            <a:pPr>
              <a:buFont typeface="Courier New" panose="02070309020205020404" pitchFamily="49" charset="0"/>
              <a:buChar char="o"/>
            </a:pPr>
            <a:r>
              <a:rPr lang="fr-FR" b="1" dirty="0"/>
              <a:t>Le confinement </a:t>
            </a:r>
            <a:r>
              <a:rPr lang="fr-FR" dirty="0"/>
              <a:t>a obligé les employeurs et les salariés à reconsidérer sa pratique et son utilité : </a:t>
            </a:r>
            <a:r>
              <a:rPr lang="fr-FR" sz="1800" i="1" dirty="0"/>
              <a:t>une grande majorité des salariés français </a:t>
            </a:r>
            <a:r>
              <a:rPr lang="fr-FR" sz="1800" b="1" i="1" dirty="0"/>
              <a:t>souhaitent au moins une journée par semaine en télétravail</a:t>
            </a:r>
            <a:r>
              <a:rPr lang="fr-FR" sz="1800" i="1" dirty="0"/>
              <a:t> et demandent une mise à jour ou élaboration d’un accord ou d’une charte sur le télétravail.</a:t>
            </a:r>
          </a:p>
          <a:p>
            <a:pPr>
              <a:buFont typeface="Courier New" panose="02070309020205020404" pitchFamily="49" charset="0"/>
              <a:buChar char="o"/>
            </a:pPr>
            <a:r>
              <a:rPr lang="fr-FR" dirty="0"/>
              <a:t>Avec un </a:t>
            </a:r>
            <a:r>
              <a:rPr lang="fr-FR" b="1" dirty="0"/>
              <a:t>investissement sur des outils numériques </a:t>
            </a:r>
            <a:r>
              <a:rPr lang="fr-FR" dirty="0"/>
              <a:t>par l’employeur pour permettre aux salariés d’effectuer leurs missions.</a:t>
            </a:r>
          </a:p>
          <a:p>
            <a:pPr>
              <a:buFont typeface="Courier New" panose="02070309020205020404" pitchFamily="49" charset="0"/>
              <a:buChar char="o"/>
            </a:pPr>
            <a:r>
              <a:rPr lang="fr-FR" b="1" dirty="0"/>
              <a:t>Avec une réflexion sur le télétravail pour les métiers d’accompagnement et de la formation </a:t>
            </a:r>
            <a:r>
              <a:rPr lang="fr-FR" dirty="0"/>
              <a:t>de nos secteurs qui ont montré que c’était possible.</a:t>
            </a:r>
          </a:p>
          <a:p>
            <a:pPr marL="0" indent="0">
              <a:buNone/>
            </a:pPr>
            <a:endParaRPr lang="fr-FR" dirty="0">
              <a:solidFill>
                <a:srgbClr val="FF0000"/>
              </a:solidFill>
            </a:endParaRPr>
          </a:p>
          <a:p>
            <a:pPr marL="0" indent="0">
              <a:buNone/>
            </a:pPr>
            <a:endParaRPr lang="fr-FR" dirty="0">
              <a:solidFill>
                <a:srgbClr val="FF0000"/>
              </a:solidFill>
            </a:endParaRPr>
          </a:p>
          <a:p>
            <a:pPr marL="0" indent="0">
              <a:buNone/>
            </a:pPr>
            <a:r>
              <a:rPr lang="fr-FR" dirty="0">
                <a:solidFill>
                  <a:srgbClr val="FF0000"/>
                </a:solidFill>
              </a:rPr>
              <a:t>Attention au risque du « tout-télétravail » : </a:t>
            </a:r>
          </a:p>
          <a:p>
            <a:pPr>
              <a:buFont typeface="Courier New" panose="02070309020205020404" pitchFamily="49" charset="0"/>
              <a:buChar char="o"/>
            </a:pPr>
            <a:r>
              <a:rPr lang="fr-FR" sz="1800" dirty="0"/>
              <a:t>le lieu de travail permet de ne pas rester isolé chez soi </a:t>
            </a:r>
          </a:p>
          <a:p>
            <a:pPr>
              <a:buFont typeface="Courier New" panose="02070309020205020404" pitchFamily="49" charset="0"/>
              <a:buChar char="o"/>
            </a:pPr>
            <a:r>
              <a:rPr lang="fr-FR" sz="1800" dirty="0"/>
              <a:t>Le télétravail et la fermeture des écoles : </a:t>
            </a:r>
          </a:p>
          <a:p>
            <a:pPr lvl="1">
              <a:buFont typeface="Courier New" panose="02070309020205020404" pitchFamily="49" charset="0"/>
              <a:buChar char="o"/>
            </a:pPr>
            <a:r>
              <a:rPr lang="fr-FR" sz="1800" dirty="0"/>
              <a:t>Fort déséquilibre entre vie professionnelle et vie personnelle au détriment d’une grande majorité de femmes : si elles ne se sont pas arrêtées de travailler pour garder les enfants</a:t>
            </a:r>
            <a:r>
              <a:rPr lang="fr-FR" dirty="0"/>
              <a:t>, </a:t>
            </a:r>
            <a:r>
              <a:rPr lang="fr-FR" b="1" dirty="0"/>
              <a:t>elles ont dû travailler ET garder les enfants.</a:t>
            </a:r>
          </a:p>
          <a:p>
            <a:pPr>
              <a:buFontTx/>
              <a:buChar char="-"/>
            </a:pPr>
            <a:endParaRPr lang="fr-FR" dirty="0"/>
          </a:p>
          <a:p>
            <a:pPr marL="0" indent="0">
              <a:buNone/>
            </a:pPr>
            <a:endParaRPr lang="fr-FR" dirty="0"/>
          </a:p>
        </p:txBody>
      </p:sp>
      <p:sp>
        <p:nvSpPr>
          <p:cNvPr id="3" name="Titre 2"/>
          <p:cNvSpPr>
            <a:spLocks noGrp="1"/>
          </p:cNvSpPr>
          <p:nvPr>
            <p:ph type="ctrTitle"/>
          </p:nvPr>
        </p:nvSpPr>
        <p:spPr>
          <a:xfrm>
            <a:off x="562656" y="89807"/>
            <a:ext cx="8409214" cy="689432"/>
          </a:xfrm>
        </p:spPr>
        <p:txBody>
          <a:bodyPr/>
          <a:lstStyle/>
          <a:p>
            <a:r>
              <a:rPr lang="fr-FR" sz="3200" dirty="0"/>
              <a:t>II. La RH associative, pour en emploi de qualité</a:t>
            </a:r>
            <a:endParaRPr lang="fr-FR" dirty="0"/>
          </a:p>
        </p:txBody>
      </p:sp>
    </p:spTree>
    <p:extLst>
      <p:ext uri="{BB962C8B-B14F-4D97-AF65-F5344CB8AC3E}">
        <p14:creationId xmlns:p14="http://schemas.microsoft.com/office/powerpoint/2010/main" val="2250645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20479" y="1183822"/>
            <a:ext cx="8381999" cy="4969202"/>
          </a:xfrm>
        </p:spPr>
        <p:txBody>
          <a:bodyPr>
            <a:normAutofit fontScale="92500" lnSpcReduction="20000"/>
          </a:bodyPr>
          <a:lstStyle/>
          <a:p>
            <a:pPr marL="0" indent="0">
              <a:buNone/>
            </a:pPr>
            <a:r>
              <a:rPr lang="fr-FR" sz="1600" b="1" dirty="0"/>
              <a:t>Réalité du travail social en 2020 </a:t>
            </a:r>
            <a:r>
              <a:rPr lang="fr-FR" sz="1600" dirty="0"/>
              <a:t>: </a:t>
            </a:r>
          </a:p>
          <a:p>
            <a:pPr>
              <a:buFontTx/>
              <a:buChar char="-"/>
            </a:pPr>
            <a:r>
              <a:rPr lang="fr-FR" sz="1600" dirty="0"/>
              <a:t>baisse d’attractivité des métiers, </a:t>
            </a:r>
          </a:p>
          <a:p>
            <a:pPr>
              <a:buFontTx/>
              <a:buChar char="-"/>
            </a:pPr>
            <a:r>
              <a:rPr lang="fr-FR" sz="1600" dirty="0"/>
              <a:t>effet de ciseaux entre les besoins croissants de personnels et la baisse du nombre de travailleurs sociaux </a:t>
            </a:r>
          </a:p>
          <a:p>
            <a:pPr>
              <a:buFontTx/>
              <a:buChar char="-"/>
            </a:pPr>
            <a:r>
              <a:rPr lang="fr-FR" sz="1600" dirty="0"/>
              <a:t>salaires très faibles au regard des responsabilités assumées</a:t>
            </a:r>
          </a:p>
          <a:p>
            <a:pPr marL="0" indent="0">
              <a:buNone/>
            </a:pPr>
            <a:r>
              <a:rPr lang="fr-FR" sz="1600" b="1" dirty="0"/>
              <a:t>Durant la crise sanitaire </a:t>
            </a:r>
            <a:r>
              <a:rPr lang="fr-FR" sz="1600" dirty="0"/>
              <a:t>: </a:t>
            </a:r>
          </a:p>
          <a:p>
            <a:pPr marL="0" indent="0">
              <a:buNone/>
            </a:pPr>
            <a:r>
              <a:rPr lang="fr-FR" sz="1600" dirty="0"/>
              <a:t>les équipes de travailleurs sociaux ont continué à travailler auprès des populations les plus fragiles, pas toujours dans des conditions sanitaires sûres. </a:t>
            </a:r>
          </a:p>
          <a:p>
            <a:pPr marL="0" indent="0">
              <a:buNone/>
            </a:pPr>
            <a:r>
              <a:rPr lang="fr-FR" sz="1600" b="1" i="1" dirty="0"/>
              <a:t>Leurs pratiques ont évolué pour s’adapter au confinement mais aussi à la relation avec les aidants</a:t>
            </a:r>
            <a:r>
              <a:rPr lang="fr-FR" sz="1600" i="1" dirty="0"/>
              <a:t>.</a:t>
            </a:r>
          </a:p>
          <a:p>
            <a:pPr marL="0" indent="0">
              <a:buNone/>
            </a:pPr>
            <a:r>
              <a:rPr lang="fr-FR" sz="1600" dirty="0">
                <a:solidFill>
                  <a:srgbClr val="FF0000"/>
                </a:solidFill>
              </a:rPr>
              <a:t>Avec davantage d’outils numériques </a:t>
            </a:r>
            <a:r>
              <a:rPr lang="fr-FR" sz="1600" dirty="0"/>
              <a:t>déployés,  </a:t>
            </a:r>
          </a:p>
          <a:p>
            <a:r>
              <a:rPr lang="fr-FR" sz="1600" i="1" dirty="0"/>
              <a:t>Téléphone, courriel, organisation de groupes sur des applications dédiées, visio-conférence, dépôt d’enveloppes contenant des travaux éducatifs, prêt de jeux, guide d’entretien famille créé pour le téléphone, IME réorganisés, lourdeurs administratives de la Caisse des allocations familiales, de l’Assurance maladie ou des MDPH percutées et devant s’adapter, etc</a:t>
            </a:r>
            <a:r>
              <a:rPr lang="fr-FR" sz="1600" dirty="0"/>
              <a:t>.</a:t>
            </a:r>
          </a:p>
          <a:p>
            <a:pPr marL="0" indent="0">
              <a:buNone/>
            </a:pPr>
            <a:r>
              <a:rPr lang="fr-FR" sz="1600" b="1" dirty="0"/>
              <a:t>Tout le processus d’intervention a été repensé</a:t>
            </a:r>
            <a:r>
              <a:rPr lang="fr-FR" sz="1600" dirty="0"/>
              <a:t>. </a:t>
            </a:r>
          </a:p>
          <a:p>
            <a:pPr marL="0" indent="0">
              <a:buNone/>
            </a:pPr>
            <a:r>
              <a:rPr lang="fr-FR" sz="1600" dirty="0"/>
              <a:t>Parfois même avant que les organisations ne réagissent, les travailleurs sociaux se sont auto-organisés sur les réseaux sociaux.</a:t>
            </a:r>
          </a:p>
          <a:p>
            <a:pPr marL="0" indent="0">
              <a:buNone/>
            </a:pPr>
            <a:r>
              <a:rPr lang="fr-FR" sz="1600" dirty="0"/>
              <a:t>Cet ajustement dans l’urgence a généré beaucoup de stress et de fatigue pour les professionnels ainsi qu’un fréquent sentiment d’angoisse pour les personnes accompagnées.</a:t>
            </a:r>
          </a:p>
          <a:p>
            <a:pPr marL="0" indent="0">
              <a:buNone/>
            </a:pPr>
            <a:r>
              <a:rPr lang="fr-FR" sz="1600" dirty="0">
                <a:solidFill>
                  <a:srgbClr val="FF0000"/>
                </a:solidFill>
              </a:rPr>
              <a:t> Besoin de capitaliser ces expériences et de répondre aux questions éthiques que les méthodes de travail ont posées aux travailleurs sociaux durant le confinement.</a:t>
            </a:r>
            <a:endParaRPr lang="fr-FR" sz="1600" b="0" dirty="0">
              <a:solidFill>
                <a:srgbClr val="FF0000"/>
              </a:solidFill>
            </a:endParaRPr>
          </a:p>
        </p:txBody>
      </p:sp>
      <p:sp>
        <p:nvSpPr>
          <p:cNvPr id="3" name="Titre 2"/>
          <p:cNvSpPr>
            <a:spLocks noGrp="1"/>
          </p:cNvSpPr>
          <p:nvPr>
            <p:ph type="ctrTitle"/>
          </p:nvPr>
        </p:nvSpPr>
        <p:spPr>
          <a:xfrm>
            <a:off x="419100" y="348460"/>
            <a:ext cx="8583378" cy="507520"/>
          </a:xfrm>
        </p:spPr>
        <p:txBody>
          <a:bodyPr>
            <a:noAutofit/>
          </a:bodyPr>
          <a:lstStyle/>
          <a:p>
            <a:r>
              <a:rPr lang="fr-FR" sz="2800" dirty="0"/>
              <a:t>III. Crise sanitaire :</a:t>
            </a:r>
            <a:br>
              <a:rPr lang="fr-FR" sz="2800" dirty="0"/>
            </a:br>
            <a:r>
              <a:rPr lang="fr-FR" sz="2800" dirty="0"/>
              <a:t> le travail social sur le devant de la scène</a:t>
            </a:r>
          </a:p>
        </p:txBody>
      </p:sp>
      <p:pic>
        <p:nvPicPr>
          <p:cNvPr id="5" name="Image 4"/>
          <p:cNvPicPr>
            <a:picLocks noChangeAspect="1"/>
          </p:cNvPicPr>
          <p:nvPr/>
        </p:nvPicPr>
        <p:blipFill>
          <a:blip r:embed="rId3"/>
          <a:stretch>
            <a:fillRect/>
          </a:stretch>
        </p:blipFill>
        <p:spPr>
          <a:xfrm>
            <a:off x="272783" y="4731894"/>
            <a:ext cx="292633" cy="298730"/>
          </a:xfrm>
          <a:prstGeom prst="rect">
            <a:avLst/>
          </a:prstGeom>
        </p:spPr>
      </p:pic>
    </p:spTree>
    <p:extLst>
      <p:ext uri="{BB962C8B-B14F-4D97-AF65-F5344CB8AC3E}">
        <p14:creationId xmlns:p14="http://schemas.microsoft.com/office/powerpoint/2010/main" val="3536988364"/>
      </p:ext>
    </p:extLst>
  </p:cSld>
  <p:clrMapOvr>
    <a:masterClrMapping/>
  </p:clrMapOvr>
</p:sld>
</file>

<file path=ppt/theme/theme1.xml><?xml version="1.0" encoding="utf-8"?>
<a:theme xmlns:a="http://schemas.openxmlformats.org/drawingml/2006/main" name="Thème Office">
  <a:themeElements>
    <a:clrScheme name="Palissad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chapt 5 emploi rh travail social - sept 2020" id="{CC4C2D10-A73A-4BD3-B23B-EFE2A0E5FC17}" vid="{2B7BCBBF-CFD2-4D3D-A179-51F41380EA5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1FE35B90CD2D41981A6FB3EE58B445" ma:contentTypeVersion="10" ma:contentTypeDescription="Crée un document." ma:contentTypeScope="" ma:versionID="4ce5a675b06d9cd7fff4802799e0fbed">
  <xsd:schema xmlns:xsd="http://www.w3.org/2001/XMLSchema" xmlns:xs="http://www.w3.org/2001/XMLSchema" xmlns:p="http://schemas.microsoft.com/office/2006/metadata/properties" xmlns:ns2="a43e0179-7b6d-4e3a-a608-c910ab1f6a9f" targetNamespace="http://schemas.microsoft.com/office/2006/metadata/properties" ma:root="true" ma:fieldsID="a3cd2d7cbecd82973836c5f5ba73b433" ns2:_="">
    <xsd:import namespace="a43e0179-7b6d-4e3a-a608-c910ab1f6a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3e0179-7b6d-4e3a-a608-c910ab1f6a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115A6C-C40F-4746-933A-B33581677D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3e0179-7b6d-4e3a-a608-c910ab1f6a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268E03-AFAF-469E-B35B-8ED78BBCB1A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43e0179-7b6d-4e3a-a608-c910ab1f6a9f"/>
    <ds:schemaRef ds:uri="http://www.w3.org/XML/1998/namespace"/>
    <ds:schemaRef ds:uri="http://purl.org/dc/dcmitype/"/>
  </ds:schemaRefs>
</ds:datastoreItem>
</file>

<file path=customXml/itemProps3.xml><?xml version="1.0" encoding="utf-8"?>
<ds:datastoreItem xmlns:ds="http://schemas.openxmlformats.org/officeDocument/2006/customXml" ds:itemID="{FBCED2F7-A27B-4BA3-A225-ADE26B1837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chapt 5 emploi rh travail social - 10sept 2020</Template>
  <TotalTime>388</TotalTime>
  <Words>1190</Words>
  <Application>Microsoft Office PowerPoint</Application>
  <PresentationFormat>Affichage à l'écran (4:3)</PresentationFormat>
  <Paragraphs>121</Paragraphs>
  <Slides>10</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Calibri Light</vt:lpstr>
      <vt:lpstr>Courier New</vt:lpstr>
      <vt:lpstr>Times New Roman</vt:lpstr>
      <vt:lpstr>Wingdings</vt:lpstr>
      <vt:lpstr>Thème Office</vt:lpstr>
      <vt:lpstr> Emploi, RH et travail social</vt:lpstr>
      <vt:lpstr>SOMMAIRE</vt:lpstr>
      <vt:lpstr>I. Zoom sur l’emploi en France</vt:lpstr>
      <vt:lpstr>I. Zoom sur l’emploi en France</vt:lpstr>
      <vt:lpstr>I. Zoom sur l’emploi en France</vt:lpstr>
      <vt:lpstr>L’emploi dans le secteur des solidarités :  le calme avant la tempête ?</vt:lpstr>
      <vt:lpstr>II. La RH associative, pour en emploi de qualité</vt:lpstr>
      <vt:lpstr>II. La RH associative, pour en emploi de qualité</vt:lpstr>
      <vt:lpstr>III. Crise sanitaire :  le travail social sur le devant de la scène</vt:lpstr>
      <vt:lpstr>Quels enjeux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5  Emploi, RH et travail social</dc:title>
  <dc:creator>Isabelle Léomant</dc:creator>
  <cp:lastModifiedBy>Catherine Humbert</cp:lastModifiedBy>
  <cp:revision>32</cp:revision>
  <cp:lastPrinted>2020-09-11T11:30:05Z</cp:lastPrinted>
  <dcterms:created xsi:type="dcterms:W3CDTF">2020-09-11T10:17:32Z</dcterms:created>
  <dcterms:modified xsi:type="dcterms:W3CDTF">2020-10-07T07:17:02Z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0x010100F91FE35B90CD2D41981A6FB3EE58B445</vt:lpwstr>
  </property>
</Properties>
</file>